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21"/>
  </p:notesMasterIdLst>
  <p:handoutMasterIdLst>
    <p:handoutMasterId r:id="rId22"/>
  </p:handoutMasterIdLst>
  <p:sldIdLst>
    <p:sldId id="256" r:id="rId5"/>
    <p:sldId id="348" r:id="rId6"/>
    <p:sldId id="347" r:id="rId7"/>
    <p:sldId id="333" r:id="rId8"/>
    <p:sldId id="309" r:id="rId9"/>
    <p:sldId id="317" r:id="rId10"/>
    <p:sldId id="318" r:id="rId11"/>
    <p:sldId id="334" r:id="rId12"/>
    <p:sldId id="351" r:id="rId13"/>
    <p:sldId id="350" r:id="rId14"/>
    <p:sldId id="349" r:id="rId15"/>
    <p:sldId id="336" r:id="rId16"/>
    <p:sldId id="337" r:id="rId17"/>
    <p:sldId id="340" r:id="rId18"/>
    <p:sldId id="345" r:id="rId19"/>
    <p:sldId id="346" r:id="rId20"/>
  </p:sldIdLst>
  <p:sldSz cx="9144000" cy="6858000" type="screen4x3"/>
  <p:notesSz cx="6669088" cy="9872663"/>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10">
          <p15:clr>
            <a:srgbClr val="A4A3A4"/>
          </p15:clr>
        </p15:guide>
        <p15:guide id="2" pos="210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D9DE1C-31F6-71B1-6CCA-A692B63BD5BF}" name="Dhaenens,Marcel M.E.M." initials="MD" userId="S::879734@fontys.nl::e21685ab-802b-4b83-9f6d-38a6618527ba"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Dhaenens,Marcel M.E.M." initials="MD" lastIdx="5" clrIdx="0"/>
  <p:cmAuthor id="1" name="Dhaenens,Marcel M.E.M." initials="DM" lastIdx="1" clrIdx="1">
    <p:extLst>
      <p:ext uri="{19B8F6BF-5375-455C-9EA6-DF929625EA0E}">
        <p15:presenceInfo xmlns:p15="http://schemas.microsoft.com/office/powerpoint/2012/main" userId="S-1-5-21-11087255-1466054374-1897138802-5959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C25539-FFA8-4BC0-ACBD-D5F8E9625DE1}" v="34" dt="2024-12-10T16:13:37.074"/>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1794" y="96"/>
      </p:cViewPr>
      <p:guideLst>
        <p:guide orient="horz" pos="2160"/>
        <p:guide pos="2880"/>
      </p:guideLst>
    </p:cSldViewPr>
  </p:slideViewPr>
  <p:notesTextViewPr>
    <p:cViewPr>
      <p:scale>
        <a:sx n="1" d="1"/>
        <a:sy n="1" d="1"/>
      </p:scale>
      <p:origin x="0" y="0"/>
    </p:cViewPr>
  </p:notesTextViewPr>
  <p:notesViewPr>
    <p:cSldViewPr snapToGrid="0">
      <p:cViewPr>
        <p:scale>
          <a:sx n="1" d="2"/>
          <a:sy n="1" d="2"/>
        </p:scale>
        <p:origin x="0" y="0"/>
      </p:cViewPr>
      <p:guideLst>
        <p:guide orient="horz" pos="3110"/>
        <p:guide pos="210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3633"/>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sz="quarter" idx="1"/>
          </p:nvPr>
        </p:nvSpPr>
        <p:spPr>
          <a:xfrm>
            <a:off x="3777607" y="0"/>
            <a:ext cx="2889938" cy="493633"/>
          </a:xfrm>
          <a:prstGeom prst="rect">
            <a:avLst/>
          </a:prstGeom>
        </p:spPr>
        <p:txBody>
          <a:bodyPr vert="horz" lIns="91440" tIns="45720" rIns="91440" bIns="45720" rtlCol="0"/>
          <a:lstStyle>
            <a:lvl1pPr algn="r">
              <a:defRPr sz="1200"/>
            </a:lvl1pPr>
          </a:lstStyle>
          <a:p>
            <a:fld id="{5998737A-7995-4B74-B63A-80E0593C4CFC}" type="datetimeFigureOut">
              <a:rPr lang="nl-NL" smtClean="0"/>
              <a:t>10-12-2024</a:t>
            </a:fld>
            <a:endParaRPr lang="nl-NL"/>
          </a:p>
        </p:txBody>
      </p:sp>
      <p:sp>
        <p:nvSpPr>
          <p:cNvPr id="4" name="Footer Placeholder 3"/>
          <p:cNvSpPr>
            <a:spLocks noGrp="1"/>
          </p:cNvSpPr>
          <p:nvPr>
            <p:ph type="ftr" sz="quarter" idx="2"/>
          </p:nvPr>
        </p:nvSpPr>
        <p:spPr>
          <a:xfrm>
            <a:off x="0" y="9377316"/>
            <a:ext cx="2889938" cy="493633"/>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p:cNvSpPr>
            <a:spLocks noGrp="1"/>
          </p:cNvSpPr>
          <p:nvPr>
            <p:ph type="sldNum" sz="quarter" idx="3"/>
          </p:nvPr>
        </p:nvSpPr>
        <p:spPr>
          <a:xfrm>
            <a:off x="3777607" y="9377316"/>
            <a:ext cx="2889938" cy="493633"/>
          </a:xfrm>
          <a:prstGeom prst="rect">
            <a:avLst/>
          </a:prstGeom>
        </p:spPr>
        <p:txBody>
          <a:bodyPr vert="horz" lIns="91440" tIns="45720" rIns="91440" bIns="45720" rtlCol="0" anchor="b"/>
          <a:lstStyle>
            <a:lvl1pPr algn="r">
              <a:defRPr sz="1200"/>
            </a:lvl1pPr>
          </a:lstStyle>
          <a:p>
            <a:fld id="{1B1A7392-2789-462C-8F1D-017BB83F83C8}" type="slidenum">
              <a:rPr lang="nl-NL" smtClean="0"/>
              <a:t>‹#›</a:t>
            </a:fld>
            <a:endParaRPr lang="nl-NL"/>
          </a:p>
        </p:txBody>
      </p:sp>
    </p:spTree>
    <p:extLst>
      <p:ext uri="{BB962C8B-B14F-4D97-AF65-F5344CB8AC3E}">
        <p14:creationId xmlns:p14="http://schemas.microsoft.com/office/powerpoint/2010/main" val="401049624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3633"/>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777607" y="0"/>
            <a:ext cx="2889938" cy="493633"/>
          </a:xfrm>
          <a:prstGeom prst="rect">
            <a:avLst/>
          </a:prstGeom>
        </p:spPr>
        <p:txBody>
          <a:bodyPr vert="horz" lIns="91440" tIns="45720" rIns="91440" bIns="45720" rtlCol="0"/>
          <a:lstStyle>
            <a:lvl1pPr algn="r">
              <a:defRPr sz="1200"/>
            </a:lvl1pPr>
          </a:lstStyle>
          <a:p>
            <a:fld id="{16E894CF-CF29-460C-8820-A692FD564E29}" type="datetimeFigureOut">
              <a:rPr lang="nl-NL" smtClean="0"/>
              <a:t>10-12-2024</a:t>
            </a:fld>
            <a:endParaRPr lang="nl-NL"/>
          </a:p>
        </p:txBody>
      </p:sp>
      <p:sp>
        <p:nvSpPr>
          <p:cNvPr id="4" name="Slide Image Placeholder 3"/>
          <p:cNvSpPr>
            <a:spLocks noGrp="1" noRot="1" noChangeAspect="1"/>
          </p:cNvSpPr>
          <p:nvPr>
            <p:ph type="sldImg" idx="2"/>
          </p:nvPr>
        </p:nvSpPr>
        <p:spPr>
          <a:xfrm>
            <a:off x="866775" y="739775"/>
            <a:ext cx="4935538" cy="3703638"/>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66909" y="4689515"/>
            <a:ext cx="5335270" cy="444269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9377316"/>
            <a:ext cx="2889938" cy="493633"/>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777607" y="9377316"/>
            <a:ext cx="2889938" cy="493633"/>
          </a:xfrm>
          <a:prstGeom prst="rect">
            <a:avLst/>
          </a:prstGeom>
        </p:spPr>
        <p:txBody>
          <a:bodyPr vert="horz" lIns="91440" tIns="45720" rIns="91440" bIns="45720" rtlCol="0" anchor="b"/>
          <a:lstStyle>
            <a:lvl1pPr algn="r">
              <a:defRPr sz="1200"/>
            </a:lvl1pPr>
          </a:lstStyle>
          <a:p>
            <a:fld id="{15BD3654-9A79-4B47-9CF7-D6BAF450FCC7}" type="slidenum">
              <a:rPr lang="nl-NL" smtClean="0"/>
              <a:t>‹#›</a:t>
            </a:fld>
            <a:endParaRPr lang="nl-NL"/>
          </a:p>
        </p:txBody>
      </p:sp>
    </p:spTree>
    <p:extLst>
      <p:ext uri="{BB962C8B-B14F-4D97-AF65-F5344CB8AC3E}">
        <p14:creationId xmlns:p14="http://schemas.microsoft.com/office/powerpoint/2010/main" val="1177240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2</a:t>
            </a:fld>
            <a:endParaRPr lang="nl-NL"/>
          </a:p>
        </p:txBody>
      </p:sp>
    </p:spTree>
    <p:extLst>
      <p:ext uri="{BB962C8B-B14F-4D97-AF65-F5344CB8AC3E}">
        <p14:creationId xmlns:p14="http://schemas.microsoft.com/office/powerpoint/2010/main" val="1232720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E40FE8-6370-8889-75BC-BF48BDDC026D}"/>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DDAECF2B-4931-C595-0808-94E4B2B0F364}"/>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276A6DC5-E0D6-6CCD-ECEA-DB078F8BD1C4}"/>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EAC2B860-65B4-AFCA-66D2-FC2CE311753C}"/>
              </a:ext>
            </a:extLst>
          </p:cNvPr>
          <p:cNvSpPr>
            <a:spLocks noGrp="1"/>
          </p:cNvSpPr>
          <p:nvPr>
            <p:ph type="sldNum" sz="quarter" idx="10"/>
          </p:nvPr>
        </p:nvSpPr>
        <p:spPr/>
        <p:txBody>
          <a:bodyPr/>
          <a:lstStyle/>
          <a:p>
            <a:fld id="{15BD3654-9A79-4B47-9CF7-D6BAF450FCC7}" type="slidenum">
              <a:rPr lang="nl-NL" smtClean="0"/>
              <a:t>11</a:t>
            </a:fld>
            <a:endParaRPr lang="nl-NL"/>
          </a:p>
        </p:txBody>
      </p:sp>
    </p:spTree>
    <p:extLst>
      <p:ext uri="{BB962C8B-B14F-4D97-AF65-F5344CB8AC3E}">
        <p14:creationId xmlns:p14="http://schemas.microsoft.com/office/powerpoint/2010/main" val="36069766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12</a:t>
            </a:fld>
            <a:endParaRPr lang="nl-NL"/>
          </a:p>
        </p:txBody>
      </p:sp>
    </p:spTree>
    <p:extLst>
      <p:ext uri="{BB962C8B-B14F-4D97-AF65-F5344CB8AC3E}">
        <p14:creationId xmlns:p14="http://schemas.microsoft.com/office/powerpoint/2010/main" val="7143237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13</a:t>
            </a:fld>
            <a:endParaRPr lang="nl-NL"/>
          </a:p>
        </p:txBody>
      </p:sp>
    </p:spTree>
    <p:extLst>
      <p:ext uri="{BB962C8B-B14F-4D97-AF65-F5344CB8AC3E}">
        <p14:creationId xmlns:p14="http://schemas.microsoft.com/office/powerpoint/2010/main" val="3215124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14</a:t>
            </a:fld>
            <a:endParaRPr lang="nl-NL"/>
          </a:p>
        </p:txBody>
      </p:sp>
    </p:spTree>
    <p:extLst>
      <p:ext uri="{BB962C8B-B14F-4D97-AF65-F5344CB8AC3E}">
        <p14:creationId xmlns:p14="http://schemas.microsoft.com/office/powerpoint/2010/main" val="20401172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15</a:t>
            </a:fld>
            <a:endParaRPr lang="nl-NL"/>
          </a:p>
        </p:txBody>
      </p:sp>
    </p:spTree>
    <p:extLst>
      <p:ext uri="{BB962C8B-B14F-4D97-AF65-F5344CB8AC3E}">
        <p14:creationId xmlns:p14="http://schemas.microsoft.com/office/powerpoint/2010/main" val="8999579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16</a:t>
            </a:fld>
            <a:endParaRPr lang="nl-NL"/>
          </a:p>
        </p:txBody>
      </p:sp>
    </p:spTree>
    <p:extLst>
      <p:ext uri="{BB962C8B-B14F-4D97-AF65-F5344CB8AC3E}">
        <p14:creationId xmlns:p14="http://schemas.microsoft.com/office/powerpoint/2010/main" val="2465981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3</a:t>
            </a:fld>
            <a:endParaRPr lang="nl-NL"/>
          </a:p>
        </p:txBody>
      </p:sp>
    </p:spTree>
    <p:extLst>
      <p:ext uri="{BB962C8B-B14F-4D97-AF65-F5344CB8AC3E}">
        <p14:creationId xmlns:p14="http://schemas.microsoft.com/office/powerpoint/2010/main" val="4087463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4</a:t>
            </a:fld>
            <a:endParaRPr lang="nl-NL"/>
          </a:p>
        </p:txBody>
      </p:sp>
    </p:spTree>
    <p:extLst>
      <p:ext uri="{BB962C8B-B14F-4D97-AF65-F5344CB8AC3E}">
        <p14:creationId xmlns:p14="http://schemas.microsoft.com/office/powerpoint/2010/main" val="524844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5</a:t>
            </a:fld>
            <a:endParaRPr lang="nl-NL"/>
          </a:p>
        </p:txBody>
      </p:sp>
    </p:spTree>
    <p:extLst>
      <p:ext uri="{BB962C8B-B14F-4D97-AF65-F5344CB8AC3E}">
        <p14:creationId xmlns:p14="http://schemas.microsoft.com/office/powerpoint/2010/main" val="5248445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6</a:t>
            </a:fld>
            <a:endParaRPr lang="nl-NL"/>
          </a:p>
        </p:txBody>
      </p:sp>
    </p:spTree>
    <p:extLst>
      <p:ext uri="{BB962C8B-B14F-4D97-AF65-F5344CB8AC3E}">
        <p14:creationId xmlns:p14="http://schemas.microsoft.com/office/powerpoint/2010/main" val="524844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7</a:t>
            </a:fld>
            <a:endParaRPr lang="nl-NL"/>
          </a:p>
        </p:txBody>
      </p:sp>
    </p:spTree>
    <p:extLst>
      <p:ext uri="{BB962C8B-B14F-4D97-AF65-F5344CB8AC3E}">
        <p14:creationId xmlns:p14="http://schemas.microsoft.com/office/powerpoint/2010/main" val="5248445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8</a:t>
            </a:fld>
            <a:endParaRPr lang="nl-NL"/>
          </a:p>
        </p:txBody>
      </p:sp>
    </p:spTree>
    <p:extLst>
      <p:ext uri="{BB962C8B-B14F-4D97-AF65-F5344CB8AC3E}">
        <p14:creationId xmlns:p14="http://schemas.microsoft.com/office/powerpoint/2010/main" val="26985884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29B7F-0B0F-30C0-6588-62C001B83589}"/>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B359CB3F-3204-CD88-BE0A-A59C02C527F2}"/>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431BBE6E-AF29-2D05-5168-4AD4E0639F6F}"/>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8A8D3F15-5C96-D78C-D17A-8697484EB736}"/>
              </a:ext>
            </a:extLst>
          </p:cNvPr>
          <p:cNvSpPr>
            <a:spLocks noGrp="1"/>
          </p:cNvSpPr>
          <p:nvPr>
            <p:ph type="sldNum" sz="quarter" idx="10"/>
          </p:nvPr>
        </p:nvSpPr>
        <p:spPr/>
        <p:txBody>
          <a:bodyPr/>
          <a:lstStyle/>
          <a:p>
            <a:fld id="{15BD3654-9A79-4B47-9CF7-D6BAF450FCC7}" type="slidenum">
              <a:rPr lang="nl-NL" smtClean="0"/>
              <a:t>9</a:t>
            </a:fld>
            <a:endParaRPr lang="nl-NL"/>
          </a:p>
        </p:txBody>
      </p:sp>
    </p:spTree>
    <p:extLst>
      <p:ext uri="{BB962C8B-B14F-4D97-AF65-F5344CB8AC3E}">
        <p14:creationId xmlns:p14="http://schemas.microsoft.com/office/powerpoint/2010/main" val="4206188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10BE58-199C-B12A-317E-E27B6C1A169D}"/>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88F201CB-ED77-6678-0200-F9B726D545CE}"/>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BC055A4E-5EEC-CEBC-E041-708451CA8635}"/>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611DE1C6-12BB-1F52-3C98-25AD00FC61BD}"/>
              </a:ext>
            </a:extLst>
          </p:cNvPr>
          <p:cNvSpPr>
            <a:spLocks noGrp="1"/>
          </p:cNvSpPr>
          <p:nvPr>
            <p:ph type="sldNum" sz="quarter" idx="10"/>
          </p:nvPr>
        </p:nvSpPr>
        <p:spPr/>
        <p:txBody>
          <a:bodyPr/>
          <a:lstStyle/>
          <a:p>
            <a:fld id="{15BD3654-9A79-4B47-9CF7-D6BAF450FCC7}" type="slidenum">
              <a:rPr lang="nl-NL" smtClean="0"/>
              <a:t>10</a:t>
            </a:fld>
            <a:endParaRPr lang="nl-NL"/>
          </a:p>
        </p:txBody>
      </p:sp>
    </p:spTree>
    <p:extLst>
      <p:ext uri="{BB962C8B-B14F-4D97-AF65-F5344CB8AC3E}">
        <p14:creationId xmlns:p14="http://schemas.microsoft.com/office/powerpoint/2010/main" val="347611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nl-NL"/>
              <a:t>Klik om de stijl te bewerken</a:t>
            </a:r>
          </a:p>
        </p:txBody>
      </p:sp>
      <p:sp>
        <p:nvSpPr>
          <p:cNvPr id="3" name="Ond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 om de ondertitelstijl van het model te bewerken</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3871948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verticale tekst 2"/>
          <p:cNvSpPr>
            <a:spLocks noGrp="1"/>
          </p:cNvSpPr>
          <p:nvPr>
            <p:ph type="body" orient="vert" idx="1"/>
          </p:nvPr>
        </p:nvSpPr>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3604364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29400" y="274638"/>
            <a:ext cx="2057400" cy="5851525"/>
          </a:xfrm>
        </p:spPr>
        <p:txBody>
          <a:bodyPr vert="eaVert"/>
          <a:lstStyle/>
          <a:p>
            <a:r>
              <a:rPr lang="nl-NL"/>
              <a:t>Klik om de stijl te bewerken</a:t>
            </a:r>
          </a:p>
        </p:txBody>
      </p:sp>
      <p:sp>
        <p:nvSpPr>
          <p:cNvPr id="3" name="Tijdelijke aanduiding voor verticale tekst 2"/>
          <p:cNvSpPr>
            <a:spLocks noGrp="1"/>
          </p:cNvSpPr>
          <p:nvPr>
            <p:ph type="body" orient="vert" idx="1"/>
          </p:nvPr>
        </p:nvSpPr>
        <p:spPr>
          <a:xfrm>
            <a:off x="457200" y="274638"/>
            <a:ext cx="6019800" cy="5851525"/>
          </a:xfrm>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1897475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189068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a:t>Klik om de stijl te bewerken</a:t>
            </a:r>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4222410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p:cNvSpPr>
            <a:spLocks noGrp="1"/>
          </p:cNvSpPr>
          <p:nvPr>
            <p:ph type="dt" sz="half" idx="10"/>
          </p:nvPr>
        </p:nvSpPr>
        <p:spPr/>
        <p:txBody>
          <a:bodyPr/>
          <a:lstStyle/>
          <a:p>
            <a:r>
              <a:rPr lang="nl-NL"/>
              <a:t>2024-2025</a:t>
            </a:r>
          </a:p>
        </p:txBody>
      </p:sp>
      <p:sp>
        <p:nvSpPr>
          <p:cNvPr id="6" name="Tijdelijke aanduiding voor voettekst 5"/>
          <p:cNvSpPr>
            <a:spLocks noGrp="1"/>
          </p:cNvSpPr>
          <p:nvPr>
            <p:ph type="ftr" sz="quarter" idx="11"/>
          </p:nvPr>
        </p:nvSpPr>
        <p:spPr/>
        <p:txBody>
          <a:bodyPr/>
          <a:lstStyle/>
          <a:p>
            <a:r>
              <a:rPr lang="nl-NL"/>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41167934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nl-NL"/>
              <a:t>Klik om de stijl te bewerken</a:t>
            </a:r>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p:cNvSpPr>
            <a:spLocks noGrp="1"/>
          </p:cNvSpPr>
          <p:nvPr>
            <p:ph type="dt" sz="half" idx="10"/>
          </p:nvPr>
        </p:nvSpPr>
        <p:spPr/>
        <p:txBody>
          <a:bodyPr/>
          <a:lstStyle/>
          <a:p>
            <a:r>
              <a:rPr lang="nl-NL"/>
              <a:t>2024-2025</a:t>
            </a:r>
          </a:p>
        </p:txBody>
      </p:sp>
      <p:sp>
        <p:nvSpPr>
          <p:cNvPr id="8" name="Tijdelijke aanduiding voor voettekst 7"/>
          <p:cNvSpPr>
            <a:spLocks noGrp="1"/>
          </p:cNvSpPr>
          <p:nvPr>
            <p:ph type="ftr" sz="quarter" idx="11"/>
          </p:nvPr>
        </p:nvSpPr>
        <p:spPr/>
        <p:txBody>
          <a:bodyPr/>
          <a:lstStyle/>
          <a:p>
            <a:r>
              <a:rPr lang="nl-NL"/>
              <a:t>AVE14 Preliminary Research</a:t>
            </a:r>
          </a:p>
        </p:txBody>
      </p:sp>
      <p:sp>
        <p:nvSpPr>
          <p:cNvPr id="9" name="Tijdelijke aanduiding voor dianummer 8"/>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3156063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datum 2"/>
          <p:cNvSpPr>
            <a:spLocks noGrp="1"/>
          </p:cNvSpPr>
          <p:nvPr>
            <p:ph type="dt" sz="half" idx="10"/>
          </p:nvPr>
        </p:nvSpPr>
        <p:spPr/>
        <p:txBody>
          <a:bodyPr/>
          <a:lstStyle/>
          <a:p>
            <a:r>
              <a:rPr lang="nl-NL"/>
              <a:t>2024-2025</a:t>
            </a:r>
          </a:p>
        </p:txBody>
      </p:sp>
      <p:sp>
        <p:nvSpPr>
          <p:cNvPr id="4" name="Tijdelijke aanduiding voor voettekst 3"/>
          <p:cNvSpPr>
            <a:spLocks noGrp="1"/>
          </p:cNvSpPr>
          <p:nvPr>
            <p:ph type="ftr" sz="quarter" idx="11"/>
          </p:nvPr>
        </p:nvSpPr>
        <p:spPr/>
        <p:txBody>
          <a:bodyPr/>
          <a:lstStyle/>
          <a:p>
            <a:r>
              <a:rPr lang="nl-NL"/>
              <a:t>AVE14 Preliminary Research</a:t>
            </a:r>
          </a:p>
        </p:txBody>
      </p:sp>
      <p:sp>
        <p:nvSpPr>
          <p:cNvPr id="5" name="Tijdelijke aanduiding voor dianummer 4"/>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2085475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r>
              <a:rPr lang="nl-NL"/>
              <a:t>2024-2025</a:t>
            </a:r>
          </a:p>
        </p:txBody>
      </p:sp>
      <p:sp>
        <p:nvSpPr>
          <p:cNvPr id="3" name="Tijdelijke aanduiding voor voettekst 2"/>
          <p:cNvSpPr>
            <a:spLocks noGrp="1"/>
          </p:cNvSpPr>
          <p:nvPr>
            <p:ph type="ftr" sz="quarter" idx="11"/>
          </p:nvPr>
        </p:nvSpPr>
        <p:spPr/>
        <p:txBody>
          <a:bodyPr/>
          <a:lstStyle/>
          <a:p>
            <a:r>
              <a:rPr lang="nl-NL"/>
              <a:t>AVE14 Preliminary Research</a:t>
            </a:r>
          </a:p>
        </p:txBody>
      </p:sp>
      <p:sp>
        <p:nvSpPr>
          <p:cNvPr id="4" name="Tijdelijke aanduiding voor dianummer 3"/>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2377999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a:t>Klik om de stijl te bewerken</a:t>
            </a:r>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r>
              <a:rPr lang="nl-NL"/>
              <a:t>2024-2025</a:t>
            </a:r>
          </a:p>
        </p:txBody>
      </p:sp>
      <p:sp>
        <p:nvSpPr>
          <p:cNvPr id="6" name="Tijdelijke aanduiding voor voettekst 5"/>
          <p:cNvSpPr>
            <a:spLocks noGrp="1"/>
          </p:cNvSpPr>
          <p:nvPr>
            <p:ph type="ftr" sz="quarter" idx="11"/>
          </p:nvPr>
        </p:nvSpPr>
        <p:spPr/>
        <p:txBody>
          <a:bodyPr/>
          <a:lstStyle/>
          <a:p>
            <a:r>
              <a:rPr lang="nl-NL"/>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1304641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a:t>Klik om de stijl te bewerken</a:t>
            </a:r>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r>
              <a:rPr lang="nl-NL"/>
              <a:t>2024-2025</a:t>
            </a:r>
          </a:p>
        </p:txBody>
      </p:sp>
      <p:sp>
        <p:nvSpPr>
          <p:cNvPr id="6" name="Tijdelijke aanduiding voor voettekst 5"/>
          <p:cNvSpPr>
            <a:spLocks noGrp="1"/>
          </p:cNvSpPr>
          <p:nvPr>
            <p:ph type="ftr" sz="quarter" idx="11"/>
          </p:nvPr>
        </p:nvSpPr>
        <p:spPr/>
        <p:txBody>
          <a:bodyPr/>
          <a:lstStyle/>
          <a:p>
            <a:r>
              <a:rPr lang="nl-NL"/>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22480443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l-NL"/>
              <a:t>Klik om de stijl te bewerken</a:t>
            </a:r>
          </a:p>
        </p:txBody>
      </p:sp>
      <p:sp>
        <p:nvSpPr>
          <p:cNvPr id="3" name="Tijdelijke aanduiding voor tekst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nl-NL"/>
              <a:t>2024-2025</a:t>
            </a:r>
          </a:p>
        </p:txBody>
      </p:sp>
      <p:sp>
        <p:nvSpPr>
          <p:cNvPr id="5" name="Tijdelijke aanduiding voor voettekst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nl-NL"/>
              <a:t>AVE14 Preliminary Research</a:t>
            </a:r>
          </a:p>
        </p:txBody>
      </p:sp>
      <p:sp>
        <p:nvSpPr>
          <p:cNvPr id="6"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149A4C-FF88-4BD5-9F00-E822CED6800F}" type="slidenum">
              <a:rPr lang="nl-NL" smtClean="0"/>
              <a:t>‹#›</a:t>
            </a:fld>
            <a:endParaRPr lang="nl-NL"/>
          </a:p>
        </p:txBody>
      </p:sp>
    </p:spTree>
    <p:extLst>
      <p:ext uri="{BB962C8B-B14F-4D97-AF65-F5344CB8AC3E}">
        <p14:creationId xmlns:p14="http://schemas.microsoft.com/office/powerpoint/2010/main" val="426757774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s://www.thesamba.com/vw/forum/viewtopic.php?t=693020&amp;postorder=desc" TargetMode="Externa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youtube.com/watch?v=2IEiA6cbtC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86205" y="3429000"/>
            <a:ext cx="7776864" cy="2592288"/>
          </a:xfrm>
        </p:spPr>
        <p:txBody>
          <a:bodyPr anchor="ctr" anchorCtr="0">
            <a:normAutofit/>
          </a:bodyPr>
          <a:lstStyle/>
          <a:p>
            <a:r>
              <a:rPr lang="nl-NL" sz="3600" b="1" i="1" dirty="0" err="1">
                <a:latin typeface="Century Gothic"/>
              </a:rPr>
              <a:t>Result</a:t>
            </a:r>
            <a:r>
              <a:rPr lang="nl-NL" sz="3600" b="1" i="1" dirty="0">
                <a:latin typeface="Century Gothic"/>
              </a:rPr>
              <a:t> Sheet Preliminary Research</a:t>
            </a:r>
            <a:endParaRPr lang="nl-NL" sz="2400" b="1" i="1" dirty="0">
              <a:solidFill>
                <a:srgbClr val="7030A0"/>
              </a:solidFill>
              <a:latin typeface="Century Gothic"/>
            </a:endParaRPr>
          </a:p>
          <a:p>
            <a:pPr>
              <a:lnSpc>
                <a:spcPct val="150000"/>
              </a:lnSpc>
            </a:pPr>
            <a:r>
              <a:rPr lang="nl-NL" sz="2000" i="1" dirty="0">
                <a:solidFill>
                  <a:srgbClr val="7030A0"/>
                </a:solidFill>
                <a:latin typeface="Century Gothic"/>
              </a:rPr>
              <a:t>Hand in </a:t>
            </a:r>
            <a:r>
              <a:rPr lang="nl-NL" sz="2000" i="1" dirty="0" err="1">
                <a:solidFill>
                  <a:srgbClr val="7030A0"/>
                </a:solidFill>
                <a:latin typeface="Century Gothic"/>
              </a:rPr>
              <a:t>by</a:t>
            </a:r>
            <a:r>
              <a:rPr lang="nl-NL" sz="2000" i="1" dirty="0">
                <a:solidFill>
                  <a:srgbClr val="7030A0"/>
                </a:solidFill>
                <a:latin typeface="Century Gothic"/>
              </a:rPr>
              <a:t> email</a:t>
            </a: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7" name="Title 1"/>
          <p:cNvSpPr txBox="1">
            <a:spLocks/>
          </p:cNvSpPr>
          <p:nvPr/>
        </p:nvSpPr>
        <p:spPr>
          <a:xfrm>
            <a:off x="686205" y="1268760"/>
            <a:ext cx="7772400" cy="1512168"/>
          </a:xfrm>
          <a:prstGeom prst="rect">
            <a:avLst/>
          </a:prstGeom>
        </p:spPr>
        <p:txBody>
          <a:bodyPr vert="horz" lIns="91440" tIns="45720" rIns="91440" bIns="45720" rtlCol="0" anchor="ctr" anchorCtr="0">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ct val="150000"/>
              </a:lnSpc>
            </a:pPr>
            <a:r>
              <a:rPr lang="nl-NL" sz="7600" b="1" i="1">
                <a:solidFill>
                  <a:schemeClr val="accent1"/>
                </a:solidFill>
                <a:latin typeface="Century Gothic" panose="020B0502020202020204" pitchFamily="34" charset="0"/>
              </a:rPr>
              <a:t>AVE14</a:t>
            </a:r>
            <a:endParaRPr lang="nl-NL" sz="7600" i="1">
              <a:solidFill>
                <a:schemeClr val="accent1"/>
              </a:solidFill>
              <a:latin typeface="Century Gothic" panose="020B0502020202020204" pitchFamily="34" charset="0"/>
            </a:endParaRPr>
          </a:p>
        </p:txBody>
      </p:sp>
      <p:sp>
        <p:nvSpPr>
          <p:cNvPr id="2" name="Tijdelijke aanduiding voor datum 1"/>
          <p:cNvSpPr>
            <a:spLocks noGrp="1"/>
          </p:cNvSpPr>
          <p:nvPr>
            <p:ph type="dt" sz="half" idx="10"/>
          </p:nvPr>
        </p:nvSpPr>
        <p:spPr/>
        <p:txBody>
          <a:bodyPr/>
          <a:lstStyle/>
          <a:p>
            <a:r>
              <a:rPr lang="nl-NL"/>
              <a:t>2024-2025</a:t>
            </a:r>
          </a:p>
        </p:txBody>
      </p:sp>
      <p:sp>
        <p:nvSpPr>
          <p:cNvPr id="4" name="Tijdelijke aanduiding voor voettekst 3"/>
          <p:cNvSpPr>
            <a:spLocks noGrp="1"/>
          </p:cNvSpPr>
          <p:nvPr>
            <p:ph type="ftr" sz="quarter" idx="11"/>
          </p:nvPr>
        </p:nvSpPr>
        <p:spPr/>
        <p:txBody>
          <a:bodyPr/>
          <a:lstStyle/>
          <a:p>
            <a:r>
              <a:rPr lang="nl-NL"/>
              <a:t>AVE14 Preliminary Research</a:t>
            </a:r>
          </a:p>
        </p:txBody>
      </p:sp>
      <p:sp>
        <p:nvSpPr>
          <p:cNvPr id="5" name="Tijdelijke aanduiding voor dianummer 4"/>
          <p:cNvSpPr>
            <a:spLocks noGrp="1"/>
          </p:cNvSpPr>
          <p:nvPr>
            <p:ph type="sldNum" sz="quarter" idx="12"/>
          </p:nvPr>
        </p:nvSpPr>
        <p:spPr/>
        <p:txBody>
          <a:bodyPr/>
          <a:lstStyle/>
          <a:p>
            <a:fld id="{C6149A4C-FF88-4BD5-9F00-E822CED6800F}" type="slidenum">
              <a:rPr lang="nl-NL" smtClean="0"/>
              <a:t>1</a:t>
            </a:fld>
            <a:endParaRPr lang="nl-NL"/>
          </a:p>
        </p:txBody>
      </p:sp>
    </p:spTree>
    <p:extLst>
      <p:ext uri="{BB962C8B-B14F-4D97-AF65-F5344CB8AC3E}">
        <p14:creationId xmlns:p14="http://schemas.microsoft.com/office/powerpoint/2010/main" val="2566922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0A37C-5B13-8D08-9825-99CED6F15EFA}"/>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D1B4A144-6257-33D9-1277-763AC3623B25}"/>
              </a:ext>
            </a:extLst>
          </p:cNvPr>
          <p:cNvSpPr>
            <a:spLocks noGrp="1"/>
          </p:cNvSpPr>
          <p:nvPr>
            <p:ph type="title"/>
          </p:nvPr>
        </p:nvSpPr>
        <p:spPr>
          <a:xfrm>
            <a:off x="518864" y="260648"/>
            <a:ext cx="8229600" cy="1282154"/>
          </a:xfrm>
        </p:spPr>
        <p:txBody>
          <a:bodyPr>
            <a:normAutofit/>
          </a:bodyPr>
          <a:lstStyle/>
          <a:p>
            <a:pPr algn="l"/>
            <a:r>
              <a:rPr lang="nl-NL" sz="4000">
                <a:solidFill>
                  <a:schemeClr val="accent1"/>
                </a:solidFill>
                <a:latin typeface="Century Gothic" panose="020B0502020202020204" pitchFamily="34" charset="0"/>
              </a:rPr>
              <a:t>CAD Model</a:t>
            </a:r>
          </a:p>
        </p:txBody>
      </p:sp>
      <p:pic>
        <p:nvPicPr>
          <p:cNvPr id="6" name="Afbeelding 5">
            <a:extLst>
              <a:ext uri="{FF2B5EF4-FFF2-40B4-BE49-F238E27FC236}">
                <a16:creationId xmlns:a16="http://schemas.microsoft.com/office/drawing/2014/main" id="{F080B2D7-35FA-242B-9137-79E7CAB689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5" name="Tijdelijke aanduiding voor voettekst 4">
            <a:extLst>
              <a:ext uri="{FF2B5EF4-FFF2-40B4-BE49-F238E27FC236}">
                <a16:creationId xmlns:a16="http://schemas.microsoft.com/office/drawing/2014/main" id="{84CDE841-5C10-7940-0762-FFAA558B4F22}"/>
              </a:ext>
            </a:extLst>
          </p:cNvPr>
          <p:cNvSpPr>
            <a:spLocks noGrp="1"/>
          </p:cNvSpPr>
          <p:nvPr>
            <p:ph type="ftr" sz="quarter" idx="11"/>
          </p:nvPr>
        </p:nvSpPr>
        <p:spPr>
          <a:xfrm>
            <a:off x="3131840" y="6309320"/>
            <a:ext cx="2895600" cy="365125"/>
          </a:xfrm>
        </p:spPr>
        <p:txBody>
          <a:bodyPr/>
          <a:lstStyle/>
          <a:p>
            <a:r>
              <a:rPr lang="nl-NL" b="1"/>
              <a:t>AVE14 Preliminary Research</a:t>
            </a:r>
          </a:p>
        </p:txBody>
      </p:sp>
      <p:sp>
        <p:nvSpPr>
          <p:cNvPr id="7" name="Tijdelijke aanduiding voor dianummer 6">
            <a:extLst>
              <a:ext uri="{FF2B5EF4-FFF2-40B4-BE49-F238E27FC236}">
                <a16:creationId xmlns:a16="http://schemas.microsoft.com/office/drawing/2014/main" id="{7581A5C4-832D-E20B-A59F-E8FCB80654DB}"/>
              </a:ext>
            </a:extLst>
          </p:cNvPr>
          <p:cNvSpPr>
            <a:spLocks noGrp="1"/>
          </p:cNvSpPr>
          <p:nvPr>
            <p:ph type="sldNum" sz="quarter" idx="12"/>
          </p:nvPr>
        </p:nvSpPr>
        <p:spPr/>
        <p:txBody>
          <a:bodyPr/>
          <a:lstStyle/>
          <a:p>
            <a:fld id="{C6149A4C-FF88-4BD5-9F00-E822CED6800F}" type="slidenum">
              <a:rPr lang="nl-NL" b="1" smtClean="0"/>
              <a:t>10</a:t>
            </a:fld>
            <a:endParaRPr lang="nl-NL" b="1"/>
          </a:p>
        </p:txBody>
      </p:sp>
      <p:sp>
        <p:nvSpPr>
          <p:cNvPr id="4" name="Tijdelijke aanduiding voor datum 3">
            <a:extLst>
              <a:ext uri="{FF2B5EF4-FFF2-40B4-BE49-F238E27FC236}">
                <a16:creationId xmlns:a16="http://schemas.microsoft.com/office/drawing/2014/main" id="{C91FF549-8283-352A-624D-4474CE8985E4}"/>
              </a:ext>
            </a:extLst>
          </p:cNvPr>
          <p:cNvSpPr>
            <a:spLocks noGrp="1"/>
          </p:cNvSpPr>
          <p:nvPr>
            <p:ph type="dt" sz="half" idx="10"/>
          </p:nvPr>
        </p:nvSpPr>
        <p:spPr/>
        <p:txBody>
          <a:bodyPr/>
          <a:lstStyle/>
          <a:p>
            <a:r>
              <a:rPr lang="nl-NL"/>
              <a:t>2024-2025</a:t>
            </a:r>
          </a:p>
        </p:txBody>
      </p:sp>
      <p:pic>
        <p:nvPicPr>
          <p:cNvPr id="13" name="Content Placeholder 12">
            <a:extLst>
              <a:ext uri="{FF2B5EF4-FFF2-40B4-BE49-F238E27FC236}">
                <a16:creationId xmlns:a16="http://schemas.microsoft.com/office/drawing/2014/main" id="{C45D2D3C-F324-E6F8-93A2-64050D972252}"/>
              </a:ext>
            </a:extLst>
          </p:cNvPr>
          <p:cNvPicPr>
            <a:picLocks noGrp="1" noChangeAspect="1"/>
          </p:cNvPicPr>
          <p:nvPr>
            <p:ph idx="1"/>
          </p:nvPr>
        </p:nvPicPr>
        <p:blipFill>
          <a:blip r:embed="rId4"/>
          <a:stretch>
            <a:fillRect/>
          </a:stretch>
        </p:blipFill>
        <p:spPr>
          <a:xfrm>
            <a:off x="457200" y="1750499"/>
            <a:ext cx="8229600" cy="4225364"/>
          </a:xfrm>
        </p:spPr>
      </p:pic>
    </p:spTree>
    <p:extLst>
      <p:ext uri="{BB962C8B-B14F-4D97-AF65-F5344CB8AC3E}">
        <p14:creationId xmlns:p14="http://schemas.microsoft.com/office/powerpoint/2010/main" val="41404565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540877-BA82-E040-0526-8B7A36C3003A}"/>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8BC97E89-621C-0011-A55F-592A09D3C4C0}"/>
              </a:ext>
            </a:extLst>
          </p:cNvPr>
          <p:cNvSpPr>
            <a:spLocks noGrp="1"/>
          </p:cNvSpPr>
          <p:nvPr>
            <p:ph type="title"/>
          </p:nvPr>
        </p:nvSpPr>
        <p:spPr>
          <a:xfrm>
            <a:off x="518864" y="260648"/>
            <a:ext cx="8229600" cy="1282154"/>
          </a:xfrm>
        </p:spPr>
        <p:txBody>
          <a:bodyPr>
            <a:normAutofit/>
          </a:bodyPr>
          <a:lstStyle/>
          <a:p>
            <a:pPr algn="l"/>
            <a:r>
              <a:rPr lang="nl-NL" sz="4000">
                <a:solidFill>
                  <a:schemeClr val="accent1"/>
                </a:solidFill>
                <a:latin typeface="Century Gothic" panose="020B0502020202020204" pitchFamily="34" charset="0"/>
              </a:rPr>
              <a:t>CAD Model</a:t>
            </a:r>
          </a:p>
        </p:txBody>
      </p:sp>
      <p:pic>
        <p:nvPicPr>
          <p:cNvPr id="6" name="Afbeelding 5">
            <a:extLst>
              <a:ext uri="{FF2B5EF4-FFF2-40B4-BE49-F238E27FC236}">
                <a16:creationId xmlns:a16="http://schemas.microsoft.com/office/drawing/2014/main" id="{65F27ABB-A577-2E40-283B-074831BEA8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5" name="Tijdelijke aanduiding voor voettekst 4">
            <a:extLst>
              <a:ext uri="{FF2B5EF4-FFF2-40B4-BE49-F238E27FC236}">
                <a16:creationId xmlns:a16="http://schemas.microsoft.com/office/drawing/2014/main" id="{AC2E9894-98D6-3F0C-F1F0-01C9C7AB98F3}"/>
              </a:ext>
            </a:extLst>
          </p:cNvPr>
          <p:cNvSpPr>
            <a:spLocks noGrp="1"/>
          </p:cNvSpPr>
          <p:nvPr>
            <p:ph type="ftr" sz="quarter" idx="11"/>
          </p:nvPr>
        </p:nvSpPr>
        <p:spPr>
          <a:xfrm>
            <a:off x="3131840" y="6309320"/>
            <a:ext cx="2895600" cy="365125"/>
          </a:xfrm>
        </p:spPr>
        <p:txBody>
          <a:bodyPr/>
          <a:lstStyle/>
          <a:p>
            <a:r>
              <a:rPr lang="nl-NL" b="1"/>
              <a:t>AVE14 Preliminary Research</a:t>
            </a:r>
          </a:p>
        </p:txBody>
      </p:sp>
      <p:sp>
        <p:nvSpPr>
          <p:cNvPr id="7" name="Tijdelijke aanduiding voor dianummer 6">
            <a:extLst>
              <a:ext uri="{FF2B5EF4-FFF2-40B4-BE49-F238E27FC236}">
                <a16:creationId xmlns:a16="http://schemas.microsoft.com/office/drawing/2014/main" id="{DAC2154B-5C5B-8546-B3DD-852DB9E4CC39}"/>
              </a:ext>
            </a:extLst>
          </p:cNvPr>
          <p:cNvSpPr>
            <a:spLocks noGrp="1"/>
          </p:cNvSpPr>
          <p:nvPr>
            <p:ph type="sldNum" sz="quarter" idx="12"/>
          </p:nvPr>
        </p:nvSpPr>
        <p:spPr/>
        <p:txBody>
          <a:bodyPr/>
          <a:lstStyle/>
          <a:p>
            <a:fld id="{C6149A4C-FF88-4BD5-9F00-E822CED6800F}" type="slidenum">
              <a:rPr lang="nl-NL" b="1" smtClean="0"/>
              <a:t>11</a:t>
            </a:fld>
            <a:endParaRPr lang="nl-NL" b="1"/>
          </a:p>
        </p:txBody>
      </p:sp>
      <p:sp>
        <p:nvSpPr>
          <p:cNvPr id="4" name="Tijdelijke aanduiding voor datum 3">
            <a:extLst>
              <a:ext uri="{FF2B5EF4-FFF2-40B4-BE49-F238E27FC236}">
                <a16:creationId xmlns:a16="http://schemas.microsoft.com/office/drawing/2014/main" id="{ACEAC7AB-DE80-E265-4B4B-1A941E601959}"/>
              </a:ext>
            </a:extLst>
          </p:cNvPr>
          <p:cNvSpPr>
            <a:spLocks noGrp="1"/>
          </p:cNvSpPr>
          <p:nvPr>
            <p:ph type="dt" sz="half" idx="10"/>
          </p:nvPr>
        </p:nvSpPr>
        <p:spPr/>
        <p:txBody>
          <a:bodyPr/>
          <a:lstStyle/>
          <a:p>
            <a:r>
              <a:rPr lang="nl-NL"/>
              <a:t>2024-2025</a:t>
            </a:r>
          </a:p>
        </p:txBody>
      </p:sp>
      <p:pic>
        <p:nvPicPr>
          <p:cNvPr id="15" name="Content Placeholder 14">
            <a:extLst>
              <a:ext uri="{FF2B5EF4-FFF2-40B4-BE49-F238E27FC236}">
                <a16:creationId xmlns:a16="http://schemas.microsoft.com/office/drawing/2014/main" id="{4BC257E5-FD39-6BE5-80B3-F93E66318403}"/>
              </a:ext>
            </a:extLst>
          </p:cNvPr>
          <p:cNvPicPr>
            <a:picLocks noGrp="1" noChangeAspect="1"/>
          </p:cNvPicPr>
          <p:nvPr>
            <p:ph idx="1"/>
          </p:nvPr>
        </p:nvPicPr>
        <p:blipFill>
          <a:blip r:embed="rId4"/>
          <a:stretch>
            <a:fillRect/>
          </a:stretch>
        </p:blipFill>
        <p:spPr>
          <a:xfrm>
            <a:off x="1955548" y="1600200"/>
            <a:ext cx="5232904" cy="4525963"/>
          </a:xfrm>
        </p:spPr>
      </p:pic>
    </p:spTree>
    <p:extLst>
      <p:ext uri="{BB962C8B-B14F-4D97-AF65-F5344CB8AC3E}">
        <p14:creationId xmlns:p14="http://schemas.microsoft.com/office/powerpoint/2010/main" val="1149600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354162"/>
          </a:xfrm>
        </p:spPr>
        <p:txBody>
          <a:bodyPr>
            <a:normAutofit/>
          </a:bodyPr>
          <a:lstStyle/>
          <a:p>
            <a:pPr algn="l"/>
            <a:r>
              <a:rPr lang="nl-NL" sz="4000" err="1">
                <a:solidFill>
                  <a:schemeClr val="accent1"/>
                </a:solidFill>
                <a:latin typeface="Century Gothic" panose="020B0502020202020204" pitchFamily="34" charset="0"/>
              </a:rPr>
              <a:t>Cooling</a:t>
            </a:r>
            <a:r>
              <a:rPr lang="nl-NL" sz="4000">
                <a:solidFill>
                  <a:schemeClr val="accent1"/>
                </a:solidFill>
                <a:latin typeface="Century Gothic" panose="020B0502020202020204" pitchFamily="34" charset="0"/>
              </a:rPr>
              <a:t> Research</a:t>
            </a:r>
            <a:br>
              <a:rPr lang="nl-NL" sz="4000">
                <a:solidFill>
                  <a:schemeClr val="accent1"/>
                </a:solidFill>
                <a:latin typeface="Century Gothic" panose="020B0502020202020204" pitchFamily="34" charset="0"/>
              </a:rPr>
            </a:br>
            <a:r>
              <a:rPr lang="nl-NL" sz="2400">
                <a:solidFill>
                  <a:schemeClr val="accent1"/>
                </a:solidFill>
                <a:latin typeface="Century Gothic" panose="020B0502020202020204" pitchFamily="34" charset="0"/>
              </a:rPr>
              <a:t> </a:t>
            </a:r>
            <a:endParaRPr lang="nl-NL" sz="4000">
              <a:solidFill>
                <a:schemeClr val="accent1"/>
              </a:solidFill>
              <a:latin typeface="Century Gothic" panose="020B0502020202020204" pitchFamily="34" charset="0"/>
            </a:endParaRPr>
          </a:p>
        </p:txBody>
      </p:sp>
      <p:sp>
        <p:nvSpPr>
          <p:cNvPr id="3" name="Tijdelijke aanduiding voor inhoud 2"/>
          <p:cNvSpPr>
            <a:spLocks noGrp="1"/>
          </p:cNvSpPr>
          <p:nvPr>
            <p:ph idx="1"/>
          </p:nvPr>
        </p:nvSpPr>
        <p:spPr>
          <a:xfrm>
            <a:off x="323528" y="1795841"/>
            <a:ext cx="4474839" cy="4369464"/>
          </a:xfrm>
          <a:solidFill>
            <a:schemeClr val="accent2">
              <a:lumMod val="40000"/>
              <a:lumOff val="60000"/>
            </a:schemeClr>
          </a:solidFill>
          <a:ln>
            <a:solidFill>
              <a:schemeClr val="tx1"/>
            </a:solidFill>
          </a:ln>
        </p:spPr>
        <p:txBody>
          <a:bodyPr anchor="ctr" anchorCtr="0">
            <a:noAutofit/>
          </a:bodyPr>
          <a:lstStyle/>
          <a:p>
            <a:pPr>
              <a:lnSpc>
                <a:spcPct val="150000"/>
              </a:lnSpc>
            </a:pPr>
            <a:r>
              <a:rPr lang="en-GB" sz="1600" b="1" i="1">
                <a:latin typeface="Century Gothic" panose="020B0502020202020204" pitchFamily="34" charset="0"/>
              </a:rPr>
              <a:t>Cooling Flow</a:t>
            </a:r>
            <a:r>
              <a:rPr lang="en-GB" sz="1600">
                <a:latin typeface="Century Gothic" panose="020B0502020202020204" pitchFamily="34" charset="0"/>
              </a:rPr>
              <a:t>: Research how the cooling fluid flows through your cylinder block (inlet, outlet). Which cooling principle (series, parallel, cross-flow) is being used?</a:t>
            </a:r>
          </a:p>
          <a:p>
            <a:pPr>
              <a:lnSpc>
                <a:spcPct val="150000"/>
              </a:lnSpc>
            </a:pPr>
            <a:r>
              <a:rPr lang="en-GB" sz="1600" b="1" i="1">
                <a:latin typeface="Century Gothic" panose="020B0502020202020204" pitchFamily="34" charset="0"/>
              </a:rPr>
              <a:t>Input Values</a:t>
            </a:r>
            <a:r>
              <a:rPr lang="en-GB" sz="1600">
                <a:latin typeface="Century Gothic" panose="020B0502020202020204" pitchFamily="34" charset="0"/>
              </a:rPr>
              <a:t>: Estimate input values for cooling fluid mass flow and combustion heat through the cylinder liners to the cooling fluid for your own cylinder block.</a:t>
            </a:r>
          </a:p>
          <a:p>
            <a:pPr marL="0" indent="0">
              <a:lnSpc>
                <a:spcPct val="150000"/>
              </a:lnSpc>
              <a:buNone/>
            </a:pPr>
            <a:r>
              <a:rPr lang="en-GB" sz="1600">
                <a:latin typeface="Century Gothic" panose="020B0502020202020204" pitchFamily="34" charset="0"/>
              </a:rPr>
              <a:t>See next sheets for further explanation.</a:t>
            </a: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p:cNvSpPr>
            <a:spLocks noGrp="1"/>
          </p:cNvSpPr>
          <p:nvPr>
            <p:ph type="dt" sz="half" idx="10"/>
          </p:nvPr>
        </p:nvSpPr>
        <p:spPr/>
        <p:txBody>
          <a:bodyPr/>
          <a:lstStyle/>
          <a:p>
            <a:r>
              <a:rPr lang="nl-NL" b="1"/>
              <a:t>2024-2025</a:t>
            </a:r>
          </a:p>
        </p:txBody>
      </p:sp>
      <p:sp>
        <p:nvSpPr>
          <p:cNvPr id="5" name="Tijdelijke aanduiding voor voettekst 4"/>
          <p:cNvSpPr>
            <a:spLocks noGrp="1"/>
          </p:cNvSpPr>
          <p:nvPr>
            <p:ph type="ftr" sz="quarter" idx="11"/>
          </p:nvPr>
        </p:nvSpPr>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12</a:t>
            </a:fld>
            <a:endParaRPr lang="nl-NL" b="1"/>
          </a:p>
        </p:txBody>
      </p:sp>
      <p:pic>
        <p:nvPicPr>
          <p:cNvPr id="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2040" y="1772816"/>
            <a:ext cx="3963280" cy="4392488"/>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9589056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282154"/>
          </a:xfrm>
        </p:spPr>
        <p:txBody>
          <a:bodyPr>
            <a:normAutofit/>
          </a:bodyPr>
          <a:lstStyle/>
          <a:p>
            <a:pPr algn="l"/>
            <a:r>
              <a:rPr lang="nl-NL" sz="4000" err="1">
                <a:solidFill>
                  <a:schemeClr val="accent1"/>
                </a:solidFill>
                <a:latin typeface="Century Gothic" panose="020B0502020202020204" pitchFamily="34" charset="0"/>
              </a:rPr>
              <a:t>Cooling</a:t>
            </a:r>
            <a:r>
              <a:rPr lang="nl-NL" sz="4000">
                <a:solidFill>
                  <a:schemeClr val="accent1"/>
                </a:solidFill>
                <a:latin typeface="Century Gothic" panose="020B0502020202020204" pitchFamily="34" charset="0"/>
              </a:rPr>
              <a:t> Research</a:t>
            </a:r>
            <a:br>
              <a:rPr lang="nl-NL" sz="4000">
                <a:solidFill>
                  <a:schemeClr val="accent1"/>
                </a:solidFill>
                <a:latin typeface="Century Gothic" panose="020B0502020202020204" pitchFamily="34" charset="0"/>
              </a:rPr>
            </a:br>
            <a:r>
              <a:rPr lang="nl-NL" sz="2400" err="1">
                <a:solidFill>
                  <a:schemeClr val="accent1"/>
                </a:solidFill>
                <a:latin typeface="Century Gothic" panose="020B0502020202020204" pitchFamily="34" charset="0"/>
              </a:rPr>
              <a:t>Cooling</a:t>
            </a:r>
            <a:r>
              <a:rPr lang="nl-NL" sz="2400">
                <a:solidFill>
                  <a:schemeClr val="accent1"/>
                </a:solidFill>
                <a:latin typeface="Century Gothic" panose="020B0502020202020204" pitchFamily="34" charset="0"/>
              </a:rPr>
              <a:t> Flow</a:t>
            </a:r>
            <a:endParaRPr lang="nl-NL" sz="4000">
              <a:solidFill>
                <a:schemeClr val="accent1"/>
              </a:solidFill>
              <a:latin typeface="Century Gothic" panose="020B0502020202020204" pitchFamily="34" charset="0"/>
            </a:endParaRPr>
          </a:p>
        </p:txBody>
      </p:sp>
      <p:sp>
        <p:nvSpPr>
          <p:cNvPr id="3" name="Tijdelijke aanduiding voor inhoud 2"/>
          <p:cNvSpPr>
            <a:spLocks noGrp="1"/>
          </p:cNvSpPr>
          <p:nvPr>
            <p:ph idx="1"/>
          </p:nvPr>
        </p:nvSpPr>
        <p:spPr>
          <a:xfrm>
            <a:off x="539552" y="1844824"/>
            <a:ext cx="7992888" cy="576064"/>
          </a:xfrm>
          <a:solidFill>
            <a:schemeClr val="bg2">
              <a:lumMod val="75000"/>
            </a:schemeClr>
          </a:solidFill>
          <a:ln>
            <a:solidFill>
              <a:schemeClr val="tx1"/>
            </a:solidFill>
          </a:ln>
        </p:spPr>
        <p:txBody>
          <a:bodyPr anchor="ctr" anchorCtr="0">
            <a:normAutofit/>
          </a:bodyPr>
          <a:lstStyle/>
          <a:p>
            <a:pPr marL="0" indent="0" algn="ctr">
              <a:lnSpc>
                <a:spcPct val="120000"/>
              </a:lnSpc>
              <a:buNone/>
            </a:pPr>
            <a:r>
              <a:rPr lang="en-GB" sz="1200" b="1" i="1">
                <a:latin typeface="Century Gothic" panose="020B0502020202020204" pitchFamily="34" charset="0"/>
              </a:rPr>
              <a:t>Cylinder Block Flow</a:t>
            </a:r>
            <a:r>
              <a:rPr lang="en-GB" sz="1200">
                <a:latin typeface="Century Gothic" panose="020B0502020202020204" pitchFamily="34" charset="0"/>
              </a:rPr>
              <a:t>: Use pictures to show how the cooling fluid flows through your cylinder block. Mention your sources. Which flow principle has been used (series, parallel, crossflow)?</a:t>
            </a:r>
            <a:endParaRPr lang="en-GB" sz="1200" i="1">
              <a:solidFill>
                <a:srgbClr val="FF0000"/>
              </a:solidFill>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5" name="Tijdelijke aanduiding voor voettekst 4"/>
          <p:cNvSpPr>
            <a:spLocks noGrp="1"/>
          </p:cNvSpPr>
          <p:nvPr>
            <p:ph type="ftr" sz="quarter" idx="11"/>
          </p:nvPr>
        </p:nvSpPr>
        <p:spPr>
          <a:xfrm>
            <a:off x="3131840" y="6309320"/>
            <a:ext cx="2895600" cy="365125"/>
          </a:xfrm>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13</a:t>
            </a:fld>
            <a:endParaRPr lang="nl-NL" b="1"/>
          </a:p>
        </p:txBody>
      </p:sp>
      <p:sp>
        <p:nvSpPr>
          <p:cNvPr id="4" name="Tijdelijke aanduiding voor datum 3"/>
          <p:cNvSpPr>
            <a:spLocks noGrp="1"/>
          </p:cNvSpPr>
          <p:nvPr>
            <p:ph type="dt" sz="half" idx="10"/>
          </p:nvPr>
        </p:nvSpPr>
        <p:spPr/>
        <p:txBody>
          <a:bodyPr/>
          <a:lstStyle/>
          <a:p>
            <a:r>
              <a:rPr lang="nl-NL"/>
              <a:t>2024-2025</a:t>
            </a:r>
          </a:p>
        </p:txBody>
      </p:sp>
      <p:pic>
        <p:nvPicPr>
          <p:cNvPr id="8" name="Afbeelding 7">
            <a:extLst>
              <a:ext uri="{FF2B5EF4-FFF2-40B4-BE49-F238E27FC236}">
                <a16:creationId xmlns:a16="http://schemas.microsoft.com/office/drawing/2014/main" id="{3C21A7AC-2CED-77B4-5AE9-A654989FBA5A}"/>
              </a:ext>
            </a:extLst>
          </p:cNvPr>
          <p:cNvPicPr>
            <a:picLocks noChangeAspect="1"/>
          </p:cNvPicPr>
          <p:nvPr/>
        </p:nvPicPr>
        <p:blipFill>
          <a:blip r:embed="rId4"/>
          <a:stretch>
            <a:fillRect/>
          </a:stretch>
        </p:blipFill>
        <p:spPr>
          <a:xfrm>
            <a:off x="4788024" y="2659074"/>
            <a:ext cx="3128194" cy="3412059"/>
          </a:xfrm>
          <a:prstGeom prst="rect">
            <a:avLst/>
          </a:prstGeom>
        </p:spPr>
      </p:pic>
      <p:sp>
        <p:nvSpPr>
          <p:cNvPr id="9" name="Tekstvak 8">
            <a:extLst>
              <a:ext uri="{FF2B5EF4-FFF2-40B4-BE49-F238E27FC236}">
                <a16:creationId xmlns:a16="http://schemas.microsoft.com/office/drawing/2014/main" id="{3A65D171-50B5-53FB-0793-59327175A26F}"/>
              </a:ext>
            </a:extLst>
          </p:cNvPr>
          <p:cNvSpPr txBox="1"/>
          <p:nvPr/>
        </p:nvSpPr>
        <p:spPr>
          <a:xfrm>
            <a:off x="611560" y="2924944"/>
            <a:ext cx="4104456" cy="1754326"/>
          </a:xfrm>
          <a:prstGeom prst="rect">
            <a:avLst/>
          </a:prstGeom>
          <a:noFill/>
        </p:spPr>
        <p:txBody>
          <a:bodyPr wrap="square" rtlCol="0">
            <a:spAutoFit/>
          </a:bodyPr>
          <a:lstStyle/>
          <a:p>
            <a:r>
              <a:rPr lang="nl-NL" b="1"/>
              <a:t>Sources:</a:t>
            </a:r>
          </a:p>
          <a:p>
            <a:r>
              <a:rPr lang="nl-NL">
                <a:hlinkClick r:id="rId5"/>
              </a:rPr>
              <a:t>https://www.thesamba.com/vw/forum/viewtopic.php?t=693020&amp;postorder=desc</a:t>
            </a:r>
            <a:endParaRPr lang="nl-NL"/>
          </a:p>
          <a:p>
            <a:endParaRPr lang="nl-NL"/>
          </a:p>
          <a:p>
            <a:r>
              <a:rPr lang="nl-NL" b="1" err="1"/>
              <a:t>Principle</a:t>
            </a:r>
            <a:r>
              <a:rPr lang="nl-NL" b="1"/>
              <a:t> </a:t>
            </a:r>
            <a:r>
              <a:rPr lang="nl-NL" b="1" err="1"/>
              <a:t>used</a:t>
            </a:r>
            <a:r>
              <a:rPr lang="nl-NL" b="1"/>
              <a:t> in </a:t>
            </a:r>
            <a:r>
              <a:rPr lang="nl-NL" b="1" err="1"/>
              <a:t>our</a:t>
            </a:r>
            <a:r>
              <a:rPr lang="nl-NL" b="1"/>
              <a:t> </a:t>
            </a:r>
            <a:r>
              <a:rPr lang="nl-NL" b="1" err="1"/>
              <a:t>cylinder</a:t>
            </a:r>
            <a:r>
              <a:rPr lang="nl-NL" b="1"/>
              <a:t> block:</a:t>
            </a:r>
          </a:p>
          <a:p>
            <a:r>
              <a:rPr lang="nl-NL"/>
              <a:t>Parallel </a:t>
            </a:r>
          </a:p>
        </p:txBody>
      </p:sp>
    </p:spTree>
    <p:extLst>
      <p:ext uri="{BB962C8B-B14F-4D97-AF65-F5344CB8AC3E}">
        <p14:creationId xmlns:p14="http://schemas.microsoft.com/office/powerpoint/2010/main" val="19378686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210146"/>
          </a:xfrm>
        </p:spPr>
        <p:txBody>
          <a:bodyPr>
            <a:normAutofit/>
          </a:bodyPr>
          <a:lstStyle/>
          <a:p>
            <a:pPr algn="l"/>
            <a:r>
              <a:rPr lang="nl-NL" sz="4000" err="1">
                <a:solidFill>
                  <a:schemeClr val="accent1"/>
                </a:solidFill>
                <a:latin typeface="Century Gothic" panose="020B0502020202020204" pitchFamily="34" charset="0"/>
              </a:rPr>
              <a:t>Cooling</a:t>
            </a:r>
            <a:r>
              <a:rPr lang="nl-NL" sz="4000">
                <a:solidFill>
                  <a:schemeClr val="accent1"/>
                </a:solidFill>
                <a:latin typeface="Century Gothic" panose="020B0502020202020204" pitchFamily="34" charset="0"/>
              </a:rPr>
              <a:t> Research</a:t>
            </a:r>
            <a:br>
              <a:rPr lang="nl-NL" sz="2400">
                <a:solidFill>
                  <a:schemeClr val="accent1"/>
                </a:solidFill>
                <a:latin typeface="Century Gothic" panose="020B0502020202020204" pitchFamily="34" charset="0"/>
              </a:rPr>
            </a:br>
            <a:r>
              <a:rPr lang="nl-NL" sz="2400" err="1">
                <a:solidFill>
                  <a:schemeClr val="accent1"/>
                </a:solidFill>
                <a:latin typeface="Century Gothic" panose="020B0502020202020204" pitchFamily="34" charset="0"/>
              </a:rPr>
              <a:t>Simulation</a:t>
            </a:r>
            <a:r>
              <a:rPr lang="nl-NL" sz="2400">
                <a:solidFill>
                  <a:schemeClr val="accent1"/>
                </a:solidFill>
                <a:latin typeface="Century Gothic" panose="020B0502020202020204" pitchFamily="34" charset="0"/>
              </a:rPr>
              <a:t> Input</a:t>
            </a:r>
          </a:p>
        </p:txBody>
      </p:sp>
      <p:sp>
        <p:nvSpPr>
          <p:cNvPr id="3" name="Tijdelijke aanduiding voor inhoud 2"/>
          <p:cNvSpPr>
            <a:spLocks noGrp="1"/>
          </p:cNvSpPr>
          <p:nvPr>
            <p:ph idx="1"/>
          </p:nvPr>
        </p:nvSpPr>
        <p:spPr>
          <a:xfrm>
            <a:off x="539552" y="1700808"/>
            <a:ext cx="7992888" cy="360040"/>
          </a:xfrm>
          <a:solidFill>
            <a:schemeClr val="bg2">
              <a:lumMod val="75000"/>
            </a:schemeClr>
          </a:solidFill>
          <a:ln>
            <a:solidFill>
              <a:schemeClr val="tx1"/>
            </a:solidFill>
          </a:ln>
        </p:spPr>
        <p:txBody>
          <a:bodyPr>
            <a:normAutofit/>
          </a:bodyPr>
          <a:lstStyle/>
          <a:p>
            <a:pPr marL="0" indent="0">
              <a:lnSpc>
                <a:spcPct val="150000"/>
              </a:lnSpc>
              <a:buNone/>
            </a:pPr>
            <a:r>
              <a:rPr lang="en-GB" sz="1200" b="1" i="1">
                <a:latin typeface="Century Gothic" panose="020B0502020202020204" pitchFamily="34" charset="0"/>
              </a:rPr>
              <a:t>Input Values</a:t>
            </a:r>
            <a:r>
              <a:rPr lang="en-GB" sz="1200">
                <a:latin typeface="Century Gothic" panose="020B0502020202020204" pitchFamily="34" charset="0"/>
              </a:rPr>
              <a:t>: Provide your input values in the table below.</a:t>
            </a:r>
            <a:endParaRPr lang="en-GB" sz="1200" i="1">
              <a:solidFill>
                <a:srgbClr val="FF0000"/>
              </a:solidFill>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5" name="Tijdelijke aanduiding voor voettekst 4"/>
          <p:cNvSpPr>
            <a:spLocks noGrp="1"/>
          </p:cNvSpPr>
          <p:nvPr>
            <p:ph type="ftr" sz="quarter" idx="11"/>
          </p:nvPr>
        </p:nvSpPr>
        <p:spPr>
          <a:xfrm>
            <a:off x="3131840" y="6309320"/>
            <a:ext cx="2895600" cy="365125"/>
          </a:xfrm>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14</a:t>
            </a:fld>
            <a:endParaRPr lang="nl-NL" b="1"/>
          </a:p>
        </p:txBody>
      </p:sp>
      <p:graphicFrame>
        <p:nvGraphicFramePr>
          <p:cNvPr id="8" name="Tabel 7"/>
          <p:cNvGraphicFramePr>
            <a:graphicFrameLocks noGrp="1"/>
          </p:cNvGraphicFramePr>
          <p:nvPr>
            <p:extLst>
              <p:ext uri="{D42A27DB-BD31-4B8C-83A1-F6EECF244321}">
                <p14:modId xmlns:p14="http://schemas.microsoft.com/office/powerpoint/2010/main" val="3210629845"/>
              </p:ext>
            </p:extLst>
          </p:nvPr>
        </p:nvGraphicFramePr>
        <p:xfrm>
          <a:off x="539552" y="2607242"/>
          <a:ext cx="7992888" cy="1854200"/>
        </p:xfrm>
        <a:graphic>
          <a:graphicData uri="http://schemas.openxmlformats.org/drawingml/2006/table">
            <a:tbl>
              <a:tblPr firstRow="1" bandRow="1">
                <a:tableStyleId>{5C22544A-7EE6-4342-B048-85BDC9FD1C3A}</a:tableStyleId>
              </a:tblPr>
              <a:tblGrid>
                <a:gridCol w="5417402">
                  <a:extLst>
                    <a:ext uri="{9D8B030D-6E8A-4147-A177-3AD203B41FA5}">
                      <a16:colId xmlns:a16="http://schemas.microsoft.com/office/drawing/2014/main" val="20000"/>
                    </a:ext>
                  </a:extLst>
                </a:gridCol>
                <a:gridCol w="1368228">
                  <a:extLst>
                    <a:ext uri="{9D8B030D-6E8A-4147-A177-3AD203B41FA5}">
                      <a16:colId xmlns:a16="http://schemas.microsoft.com/office/drawing/2014/main" val="20001"/>
                    </a:ext>
                  </a:extLst>
                </a:gridCol>
                <a:gridCol w="1207258">
                  <a:extLst>
                    <a:ext uri="{9D8B030D-6E8A-4147-A177-3AD203B41FA5}">
                      <a16:colId xmlns:a16="http://schemas.microsoft.com/office/drawing/2014/main" val="20002"/>
                    </a:ext>
                  </a:extLst>
                </a:gridCol>
              </a:tblGrid>
              <a:tr h="370840">
                <a:tc>
                  <a:txBody>
                    <a:bodyPr/>
                    <a:lstStyle/>
                    <a:p>
                      <a:r>
                        <a:rPr lang="en-GB" sz="1600" noProof="0"/>
                        <a:t>Input Values</a:t>
                      </a:r>
                    </a:p>
                  </a:txBody>
                  <a:tcPr anchor="ctr"/>
                </a:tc>
                <a:tc>
                  <a:txBody>
                    <a:bodyPr/>
                    <a:lstStyle/>
                    <a:p>
                      <a:pPr algn="ctr"/>
                      <a:endParaRPr lang="nl-NL" sz="1600"/>
                    </a:p>
                  </a:txBody>
                  <a:tcPr anchor="ctr"/>
                </a:tc>
                <a:tc>
                  <a:txBody>
                    <a:bodyPr/>
                    <a:lstStyle/>
                    <a:p>
                      <a:pPr algn="ctr"/>
                      <a:endParaRPr lang="nl-NL" sz="1600"/>
                    </a:p>
                  </a:txBody>
                  <a:tcPr anchor="ctr"/>
                </a:tc>
                <a:extLst>
                  <a:ext uri="{0D108BD9-81ED-4DB2-BD59-A6C34878D82A}">
                    <a16:rowId xmlns:a16="http://schemas.microsoft.com/office/drawing/2014/main" val="10000"/>
                  </a:ext>
                </a:extLst>
              </a:tr>
              <a:tr h="370840">
                <a:tc>
                  <a:txBody>
                    <a:bodyPr/>
                    <a:lstStyle/>
                    <a:p>
                      <a:r>
                        <a:rPr lang="en-GB" sz="1600" noProof="0"/>
                        <a:t>Engine Power</a:t>
                      </a:r>
                    </a:p>
                  </a:txBody>
                  <a:tcPr anchor="ctr"/>
                </a:tc>
                <a:tc>
                  <a:txBody>
                    <a:bodyPr/>
                    <a:lstStyle/>
                    <a:p>
                      <a:pPr algn="ctr"/>
                      <a:r>
                        <a:rPr lang="nl-NL"/>
                        <a:t>85</a:t>
                      </a:r>
                    </a:p>
                  </a:txBody>
                  <a:tcPr anchor="ctr"/>
                </a:tc>
                <a:tc>
                  <a:txBody>
                    <a:bodyPr/>
                    <a:lstStyle/>
                    <a:p>
                      <a:pPr algn="ctr"/>
                      <a:r>
                        <a:rPr lang="nl-NL" sz="1600"/>
                        <a:t>kW</a:t>
                      </a:r>
                    </a:p>
                  </a:txBody>
                  <a:tcPr anchor="ctr"/>
                </a:tc>
                <a:extLst>
                  <a:ext uri="{0D108BD9-81ED-4DB2-BD59-A6C34878D82A}">
                    <a16:rowId xmlns:a16="http://schemas.microsoft.com/office/drawing/2014/main" val="10001"/>
                  </a:ext>
                </a:extLst>
              </a:tr>
              <a:tr h="370840">
                <a:tc>
                  <a:txBody>
                    <a:bodyPr/>
                    <a:lstStyle/>
                    <a:p>
                      <a:r>
                        <a:rPr lang="en-GB" sz="1600" noProof="0"/>
                        <a:t>Cooling water mass flow (own calculation)</a:t>
                      </a:r>
                    </a:p>
                  </a:txBody>
                  <a:tcPr anchor="ctr"/>
                </a:tc>
                <a:tc>
                  <a:txBody>
                    <a:bodyPr/>
                    <a:lstStyle/>
                    <a:p>
                      <a:pPr algn="ctr"/>
                      <a:r>
                        <a:rPr lang="nl-NL"/>
                        <a:t>4,057</a:t>
                      </a:r>
                    </a:p>
                  </a:txBody>
                  <a:tcPr anchor="ctr"/>
                </a:tc>
                <a:tc>
                  <a:txBody>
                    <a:bodyPr/>
                    <a:lstStyle/>
                    <a:p>
                      <a:pPr algn="ctr"/>
                      <a:r>
                        <a:rPr lang="nl-NL" sz="1600"/>
                        <a:t>Kg/s</a:t>
                      </a:r>
                    </a:p>
                  </a:txBody>
                  <a:tcPr anchor="ctr"/>
                </a:tc>
                <a:extLst>
                  <a:ext uri="{0D108BD9-81ED-4DB2-BD59-A6C34878D82A}">
                    <a16:rowId xmlns:a16="http://schemas.microsoft.com/office/drawing/2014/main" val="10002"/>
                  </a:ext>
                </a:extLst>
              </a:tr>
              <a:tr h="370840">
                <a:tc>
                  <a:txBody>
                    <a:bodyPr/>
                    <a:lstStyle/>
                    <a:p>
                      <a:r>
                        <a:rPr lang="en-GB" sz="1600" noProof="0"/>
                        <a:t>Cooling water inlet temperature </a:t>
                      </a:r>
                      <a:r>
                        <a:rPr lang="en-GB" sz="1600" baseline="0" noProof="0"/>
                        <a:t>(range 80 – 95 C, own choice)</a:t>
                      </a:r>
                      <a:endParaRPr lang="en-GB" sz="1600" noProof="0"/>
                    </a:p>
                  </a:txBody>
                  <a:tcPr anchor="ctr"/>
                </a:tc>
                <a:tc>
                  <a:txBody>
                    <a:bodyPr/>
                    <a:lstStyle/>
                    <a:p>
                      <a:pPr algn="ctr"/>
                      <a:r>
                        <a:rPr lang="nl-NL"/>
                        <a:t>80</a:t>
                      </a:r>
                    </a:p>
                  </a:txBody>
                  <a:tcPr anchor="ctr"/>
                </a:tc>
                <a:tc>
                  <a:txBody>
                    <a:bodyPr/>
                    <a:lstStyle/>
                    <a:p>
                      <a:pPr algn="ctr"/>
                      <a:r>
                        <a:rPr lang="nl-NL" sz="1600"/>
                        <a:t>C</a:t>
                      </a:r>
                    </a:p>
                  </a:txBody>
                  <a:tcPr anchor="ctr"/>
                </a:tc>
                <a:extLst>
                  <a:ext uri="{0D108BD9-81ED-4DB2-BD59-A6C34878D82A}">
                    <a16:rowId xmlns:a16="http://schemas.microsoft.com/office/drawing/2014/main" val="10003"/>
                  </a:ext>
                </a:extLst>
              </a:tr>
              <a:tr h="370840">
                <a:tc>
                  <a:txBody>
                    <a:bodyPr/>
                    <a:lstStyle/>
                    <a:p>
                      <a:r>
                        <a:rPr lang="en-GB" sz="1600" noProof="0"/>
                        <a:t>Heat load (1 cylinder)</a:t>
                      </a:r>
                    </a:p>
                  </a:txBody>
                  <a:tcPr anchor="ctr"/>
                </a:tc>
                <a:tc>
                  <a:txBody>
                    <a:bodyPr/>
                    <a:lstStyle/>
                    <a:p>
                      <a:pPr algn="ctr"/>
                      <a:r>
                        <a:rPr lang="nl-NL"/>
                        <a:t>8,5</a:t>
                      </a:r>
                    </a:p>
                  </a:txBody>
                  <a:tcPr anchor="ctr"/>
                </a:tc>
                <a:tc>
                  <a:txBody>
                    <a:bodyPr/>
                    <a:lstStyle/>
                    <a:p>
                      <a:pPr algn="ctr"/>
                      <a:r>
                        <a:rPr lang="nl-NL" sz="1600"/>
                        <a:t>kW</a:t>
                      </a:r>
                    </a:p>
                  </a:txBody>
                  <a:tcPr anchor="ctr"/>
                </a:tc>
                <a:extLst>
                  <a:ext uri="{0D108BD9-81ED-4DB2-BD59-A6C34878D82A}">
                    <a16:rowId xmlns:a16="http://schemas.microsoft.com/office/drawing/2014/main" val="10004"/>
                  </a:ext>
                </a:extLst>
              </a:tr>
            </a:tbl>
          </a:graphicData>
        </a:graphic>
      </p:graphicFrame>
      <p:sp>
        <p:nvSpPr>
          <p:cNvPr id="4" name="Tekstvak 3"/>
          <p:cNvSpPr txBox="1"/>
          <p:nvPr/>
        </p:nvSpPr>
        <p:spPr>
          <a:xfrm>
            <a:off x="899592" y="4852493"/>
            <a:ext cx="7272808" cy="609398"/>
          </a:xfrm>
          <a:prstGeom prst="rect">
            <a:avLst/>
          </a:prstGeom>
          <a:noFill/>
          <a:ln>
            <a:solidFill>
              <a:schemeClr val="tx1"/>
            </a:solidFill>
          </a:ln>
        </p:spPr>
        <p:txBody>
          <a:bodyPr wrap="square" rtlCol="0">
            <a:spAutoFit/>
          </a:bodyPr>
          <a:lstStyle/>
          <a:p>
            <a:pPr algn="ctr">
              <a:lnSpc>
                <a:spcPct val="120000"/>
              </a:lnSpc>
            </a:pPr>
            <a:r>
              <a:rPr lang="en-GB" sz="1400" i="1"/>
              <a:t>Explain the calculation of cooling water mass flow and cylinder heat load, like the examples on the next sheets.</a:t>
            </a:r>
          </a:p>
        </p:txBody>
      </p:sp>
      <p:sp>
        <p:nvSpPr>
          <p:cNvPr id="9" name="Tijdelijke aanduiding voor datum 8"/>
          <p:cNvSpPr>
            <a:spLocks noGrp="1"/>
          </p:cNvSpPr>
          <p:nvPr>
            <p:ph type="dt" sz="half" idx="10"/>
          </p:nvPr>
        </p:nvSpPr>
        <p:spPr/>
        <p:txBody>
          <a:bodyPr/>
          <a:lstStyle/>
          <a:p>
            <a:r>
              <a:rPr lang="nl-NL"/>
              <a:t>2024-2025</a:t>
            </a:r>
          </a:p>
        </p:txBody>
      </p:sp>
    </p:spTree>
    <p:extLst>
      <p:ext uri="{BB962C8B-B14F-4D97-AF65-F5344CB8AC3E}">
        <p14:creationId xmlns:p14="http://schemas.microsoft.com/office/powerpoint/2010/main" val="498707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282154"/>
          </a:xfrm>
        </p:spPr>
        <p:txBody>
          <a:bodyPr>
            <a:normAutofit/>
          </a:bodyPr>
          <a:lstStyle/>
          <a:p>
            <a:pPr algn="l"/>
            <a:r>
              <a:rPr lang="nl-NL" sz="4000" err="1">
                <a:solidFill>
                  <a:schemeClr val="accent1"/>
                </a:solidFill>
                <a:latin typeface="Century Gothic" panose="020B0502020202020204" pitchFamily="34" charset="0"/>
              </a:rPr>
              <a:t>Cooling</a:t>
            </a:r>
            <a:r>
              <a:rPr lang="nl-NL" sz="4000">
                <a:solidFill>
                  <a:schemeClr val="accent1"/>
                </a:solidFill>
                <a:latin typeface="Century Gothic" panose="020B0502020202020204" pitchFamily="34" charset="0"/>
              </a:rPr>
              <a:t> Research</a:t>
            </a:r>
            <a:br>
              <a:rPr lang="nl-NL" sz="2400">
                <a:solidFill>
                  <a:schemeClr val="accent1"/>
                </a:solidFill>
                <a:latin typeface="Century Gothic" panose="020B0502020202020204" pitchFamily="34" charset="0"/>
              </a:rPr>
            </a:br>
            <a:r>
              <a:rPr lang="nl-NL" sz="2400">
                <a:solidFill>
                  <a:schemeClr val="accent1"/>
                </a:solidFill>
                <a:latin typeface="Century Gothic" panose="020B0502020202020204" pitchFamily="34" charset="0"/>
              </a:rPr>
              <a:t>Mass Flow </a:t>
            </a:r>
            <a:r>
              <a:rPr lang="nl-NL" sz="2400" err="1">
                <a:solidFill>
                  <a:schemeClr val="accent1"/>
                </a:solidFill>
                <a:latin typeface="Century Gothic" panose="020B0502020202020204" pitchFamily="34" charset="0"/>
              </a:rPr>
              <a:t>estimation</a:t>
            </a:r>
            <a:endParaRPr lang="nl-NL" sz="2400">
              <a:solidFill>
                <a:schemeClr val="accent1"/>
              </a:solidFill>
              <a:latin typeface="Century Gothic" panose="020B0502020202020204" pitchFamily="34" charset="0"/>
            </a:endParaRPr>
          </a:p>
        </p:txBody>
      </p:sp>
      <p:sp>
        <p:nvSpPr>
          <p:cNvPr id="3" name="Tijdelijke aanduiding voor inhoud 2"/>
          <p:cNvSpPr>
            <a:spLocks noGrp="1"/>
          </p:cNvSpPr>
          <p:nvPr>
            <p:ph idx="1"/>
          </p:nvPr>
        </p:nvSpPr>
        <p:spPr>
          <a:xfrm>
            <a:off x="395536" y="1844824"/>
            <a:ext cx="8208912" cy="4176464"/>
          </a:xfrm>
          <a:solidFill>
            <a:schemeClr val="accent3">
              <a:lumMod val="60000"/>
              <a:lumOff val="40000"/>
            </a:schemeClr>
          </a:solidFill>
          <a:ln>
            <a:solidFill>
              <a:schemeClr val="tx1"/>
            </a:solidFill>
          </a:ln>
        </p:spPr>
        <p:txBody>
          <a:bodyPr>
            <a:normAutofit/>
          </a:bodyPr>
          <a:lstStyle/>
          <a:p>
            <a:pPr marL="0" indent="0">
              <a:lnSpc>
                <a:spcPct val="150000"/>
              </a:lnSpc>
              <a:buNone/>
            </a:pPr>
            <a:r>
              <a:rPr lang="en-GB" sz="1600">
                <a:latin typeface="Century Gothic" panose="020B0502020202020204" pitchFamily="34" charset="0"/>
              </a:rPr>
              <a:t>Example </a:t>
            </a:r>
            <a:r>
              <a:rPr lang="en-GB" sz="1600" u="sng">
                <a:latin typeface="Century Gothic" panose="020B0502020202020204" pitchFamily="34" charset="0"/>
              </a:rPr>
              <a:t>estimation</a:t>
            </a:r>
            <a:r>
              <a:rPr lang="en-GB" sz="1600">
                <a:latin typeface="Century Gothic" panose="020B0502020202020204" pitchFamily="34" charset="0"/>
              </a:rPr>
              <a:t> mass flow cooling water:</a:t>
            </a:r>
            <a:endParaRPr lang="en-GB" sz="1600">
              <a:latin typeface="Century Gothic" panose="020B0502020202020204" pitchFamily="34" charset="0"/>
              <a:sym typeface="Wingdings" panose="05000000000000000000" pitchFamily="2" charset="2"/>
            </a:endParaRPr>
          </a:p>
          <a:p>
            <a:pPr lvl="1">
              <a:lnSpc>
                <a:spcPct val="150000"/>
              </a:lnSpc>
            </a:pPr>
            <a:r>
              <a:rPr lang="en-GB" sz="1600">
                <a:latin typeface="Century Gothic" panose="020B0502020202020204" pitchFamily="34" charset="0"/>
                <a:sym typeface="Wingdings" panose="05000000000000000000" pitchFamily="2" charset="2"/>
              </a:rPr>
              <a:t>Engine (mechanical) power 80 kW</a:t>
            </a:r>
          </a:p>
          <a:p>
            <a:pPr lvl="1">
              <a:lnSpc>
                <a:spcPct val="150000"/>
              </a:lnSpc>
            </a:pPr>
            <a:r>
              <a:rPr lang="en-GB" sz="1600">
                <a:latin typeface="Century Gothic" panose="020B0502020202020204" pitchFamily="34" charset="0"/>
                <a:sym typeface="Wingdings" panose="05000000000000000000" pitchFamily="2" charset="2"/>
              </a:rPr>
              <a:t>Assumption: Fuel power is equally split into mechanical power, cooling water power and exhaust power (33% each)</a:t>
            </a:r>
          </a:p>
          <a:p>
            <a:pPr lvl="1">
              <a:lnSpc>
                <a:spcPct val="150000"/>
              </a:lnSpc>
            </a:pPr>
            <a:r>
              <a:rPr lang="en-GB" sz="1600">
                <a:latin typeface="Century Gothic" panose="020B0502020202020204" pitchFamily="34" charset="0"/>
                <a:sym typeface="Wingdings" panose="05000000000000000000" pitchFamily="2" charset="2"/>
              </a:rPr>
              <a:t>This means cooling water power is also 80 kW, just like mechanical power</a:t>
            </a:r>
          </a:p>
          <a:p>
            <a:pPr lvl="1">
              <a:lnSpc>
                <a:spcPct val="150000"/>
              </a:lnSpc>
            </a:pPr>
            <a:r>
              <a:rPr lang="en-GB" sz="1600">
                <a:latin typeface="Century Gothic" panose="020B0502020202020204" pitchFamily="34" charset="0"/>
                <a:sym typeface="Wingdings" panose="05000000000000000000" pitchFamily="2" charset="2"/>
              </a:rPr>
              <a:t>Assume the cooling water heats up 5 C inside the engine, this is a plausible value</a:t>
            </a:r>
          </a:p>
          <a:p>
            <a:pPr lvl="1">
              <a:lnSpc>
                <a:spcPct val="150000"/>
              </a:lnSpc>
            </a:pPr>
            <a:r>
              <a:rPr lang="en-GB" sz="1600">
                <a:latin typeface="Century Gothic" panose="020B0502020202020204" pitchFamily="34" charset="0"/>
                <a:sym typeface="Wingdings" panose="05000000000000000000" pitchFamily="2" charset="2"/>
              </a:rPr>
              <a:t>Then estimate the required mass flow to transport the 80 kW heat load using the (well-known) formula Q = </a:t>
            </a:r>
            <a:r>
              <a:rPr lang="en-GB" sz="1600" err="1">
                <a:latin typeface="Century Gothic" panose="020B0502020202020204" pitchFamily="34" charset="0"/>
                <a:cs typeface="Arial"/>
                <a:sym typeface="Wingdings" panose="05000000000000000000" pitchFamily="2" charset="2"/>
              </a:rPr>
              <a:t>ṁ</a:t>
            </a:r>
            <a:r>
              <a:rPr lang="en-GB" sz="1600" err="1">
                <a:latin typeface="Century Gothic" panose="020B0502020202020204" pitchFamily="34" charset="0"/>
                <a:sym typeface="Wingdings" panose="05000000000000000000" pitchFamily="2" charset="2"/>
              </a:rPr>
              <a:t>.c</a:t>
            </a:r>
            <a:r>
              <a:rPr lang="en-GB" sz="1600" baseline="-25000" err="1">
                <a:latin typeface="Century Gothic" panose="020B0502020202020204" pitchFamily="34" charset="0"/>
                <a:sym typeface="Wingdings" panose="05000000000000000000" pitchFamily="2" charset="2"/>
              </a:rPr>
              <a:t>p</a:t>
            </a:r>
            <a:r>
              <a:rPr lang="en-GB" sz="1600" err="1">
                <a:latin typeface="Century Gothic" panose="020B0502020202020204" pitchFamily="34" charset="0"/>
                <a:sym typeface="Wingdings" panose="05000000000000000000" pitchFamily="2" charset="2"/>
              </a:rPr>
              <a:t>.∆T</a:t>
            </a:r>
            <a:r>
              <a:rPr lang="en-GB" sz="1600">
                <a:latin typeface="Century Gothic" panose="020B0502020202020204" pitchFamily="34" charset="0"/>
                <a:sym typeface="Wingdings" panose="05000000000000000000" pitchFamily="2" charset="2"/>
              </a:rPr>
              <a:t>.</a:t>
            </a:r>
          </a:p>
          <a:p>
            <a:pPr marL="0" indent="0">
              <a:lnSpc>
                <a:spcPct val="150000"/>
              </a:lnSpc>
              <a:buNone/>
            </a:pPr>
            <a:r>
              <a:rPr lang="en-GB" sz="1600">
                <a:latin typeface="Century Gothic" panose="020B0502020202020204" pitchFamily="34" charset="0"/>
                <a:sym typeface="Wingdings" panose="05000000000000000000" pitchFamily="2" charset="2"/>
              </a:rPr>
              <a:t>The resulting mass flow value is input for your simulation.</a:t>
            </a:r>
            <a:endParaRPr lang="en-GB" sz="2000">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5" name="Tijdelijke aanduiding voor voettekst 4"/>
          <p:cNvSpPr>
            <a:spLocks noGrp="1"/>
          </p:cNvSpPr>
          <p:nvPr>
            <p:ph type="ftr" sz="quarter" idx="11"/>
          </p:nvPr>
        </p:nvSpPr>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15</a:t>
            </a:fld>
            <a:endParaRPr lang="nl-NL" b="1"/>
          </a:p>
        </p:txBody>
      </p:sp>
      <p:sp>
        <p:nvSpPr>
          <p:cNvPr id="8" name="Tijdelijke aanduiding voor datum 3"/>
          <p:cNvSpPr>
            <a:spLocks noGrp="1"/>
          </p:cNvSpPr>
          <p:nvPr>
            <p:ph type="dt" sz="half" idx="10"/>
          </p:nvPr>
        </p:nvSpPr>
        <p:spPr>
          <a:xfrm>
            <a:off x="457200" y="6356350"/>
            <a:ext cx="2133600" cy="365125"/>
          </a:xfrm>
        </p:spPr>
        <p:txBody>
          <a:bodyPr/>
          <a:lstStyle/>
          <a:p>
            <a:r>
              <a:rPr lang="nl-NL" b="1"/>
              <a:t>2024-2025</a:t>
            </a:r>
          </a:p>
        </p:txBody>
      </p:sp>
    </p:spTree>
    <p:extLst>
      <p:ext uri="{BB962C8B-B14F-4D97-AF65-F5344CB8AC3E}">
        <p14:creationId xmlns:p14="http://schemas.microsoft.com/office/powerpoint/2010/main" val="11595080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pPr algn="l"/>
            <a:r>
              <a:rPr lang="nl-NL" sz="4000" err="1">
                <a:solidFill>
                  <a:schemeClr val="accent1"/>
                </a:solidFill>
                <a:latin typeface="Century Gothic" panose="020B0502020202020204" pitchFamily="34" charset="0"/>
              </a:rPr>
              <a:t>Cooling</a:t>
            </a:r>
            <a:r>
              <a:rPr lang="nl-NL" sz="4000">
                <a:solidFill>
                  <a:schemeClr val="accent1"/>
                </a:solidFill>
                <a:latin typeface="Century Gothic" panose="020B0502020202020204" pitchFamily="34" charset="0"/>
              </a:rPr>
              <a:t> Research</a:t>
            </a:r>
            <a:br>
              <a:rPr lang="nl-NL" sz="2400">
                <a:solidFill>
                  <a:schemeClr val="accent1"/>
                </a:solidFill>
                <a:latin typeface="Century Gothic" panose="020B0502020202020204" pitchFamily="34" charset="0"/>
              </a:rPr>
            </a:br>
            <a:r>
              <a:rPr lang="nl-NL" sz="2400">
                <a:solidFill>
                  <a:schemeClr val="accent1"/>
                </a:solidFill>
                <a:latin typeface="Century Gothic" panose="020B0502020202020204" pitchFamily="34" charset="0"/>
              </a:rPr>
              <a:t>Heat Load </a:t>
            </a:r>
            <a:r>
              <a:rPr lang="nl-NL" sz="2400" err="1">
                <a:solidFill>
                  <a:schemeClr val="accent1"/>
                </a:solidFill>
                <a:latin typeface="Century Gothic" panose="020B0502020202020204" pitchFamily="34" charset="0"/>
              </a:rPr>
              <a:t>estimation</a:t>
            </a:r>
            <a:endParaRPr lang="nl-NL" sz="2400">
              <a:solidFill>
                <a:schemeClr val="accent1"/>
              </a:solidFill>
              <a:latin typeface="Century Gothic" panose="020B0502020202020204" pitchFamily="34" charset="0"/>
            </a:endParaRPr>
          </a:p>
        </p:txBody>
      </p:sp>
      <p:sp>
        <p:nvSpPr>
          <p:cNvPr id="3" name="Tijdelijke aanduiding voor inhoud 2"/>
          <p:cNvSpPr>
            <a:spLocks noGrp="1"/>
          </p:cNvSpPr>
          <p:nvPr>
            <p:ph idx="1"/>
          </p:nvPr>
        </p:nvSpPr>
        <p:spPr>
          <a:xfrm>
            <a:off x="611560" y="1556792"/>
            <a:ext cx="7920880" cy="4680520"/>
          </a:xfrm>
          <a:solidFill>
            <a:schemeClr val="accent3">
              <a:lumMod val="60000"/>
              <a:lumOff val="40000"/>
            </a:schemeClr>
          </a:solidFill>
          <a:ln>
            <a:solidFill>
              <a:schemeClr val="tx1"/>
            </a:solidFill>
          </a:ln>
        </p:spPr>
        <p:txBody>
          <a:bodyPr anchor="ctr" anchorCtr="0">
            <a:noAutofit/>
          </a:bodyPr>
          <a:lstStyle/>
          <a:p>
            <a:pPr marL="0" indent="0">
              <a:lnSpc>
                <a:spcPct val="150000"/>
              </a:lnSpc>
              <a:buNone/>
            </a:pPr>
            <a:r>
              <a:rPr lang="en-GB" sz="1400">
                <a:latin typeface="Century Gothic" panose="020B0502020202020204" pitchFamily="34" charset="0"/>
              </a:rPr>
              <a:t>Example </a:t>
            </a:r>
            <a:r>
              <a:rPr lang="en-GB" sz="1400" u="sng">
                <a:latin typeface="Century Gothic" panose="020B0502020202020204" pitchFamily="34" charset="0"/>
              </a:rPr>
              <a:t>estimation</a:t>
            </a:r>
            <a:r>
              <a:rPr lang="en-GB" sz="1400">
                <a:latin typeface="Century Gothic" panose="020B0502020202020204" pitchFamily="34" charset="0"/>
              </a:rPr>
              <a:t> Heat Load from the combustion:</a:t>
            </a:r>
            <a:endParaRPr lang="en-GB" sz="1400">
              <a:latin typeface="Century Gothic" panose="020B0502020202020204" pitchFamily="34" charset="0"/>
              <a:sym typeface="Wingdings" panose="05000000000000000000" pitchFamily="2" charset="2"/>
            </a:endParaRPr>
          </a:p>
          <a:p>
            <a:pPr lvl="1">
              <a:lnSpc>
                <a:spcPct val="150000"/>
              </a:lnSpc>
            </a:pPr>
            <a:r>
              <a:rPr lang="en-GB" sz="1400">
                <a:latin typeface="Century Gothic" panose="020B0502020202020204" pitchFamily="34" charset="0"/>
                <a:sym typeface="Wingdings" panose="05000000000000000000" pitchFamily="2" charset="2"/>
              </a:rPr>
              <a:t>Engine (mechanical) power 80 kW</a:t>
            </a:r>
          </a:p>
          <a:p>
            <a:pPr lvl="1">
              <a:lnSpc>
                <a:spcPct val="150000"/>
              </a:lnSpc>
            </a:pPr>
            <a:r>
              <a:rPr lang="en-GB" sz="1400">
                <a:latin typeface="Century Gothic" panose="020B0502020202020204" pitchFamily="34" charset="0"/>
                <a:sym typeface="Wingdings" panose="05000000000000000000" pitchFamily="2" charset="2"/>
              </a:rPr>
              <a:t>Assumption: Fuel power is equally split into mechanical power, cooling water power and exhaust power (33% each)</a:t>
            </a:r>
          </a:p>
          <a:p>
            <a:pPr lvl="1">
              <a:lnSpc>
                <a:spcPct val="150000"/>
              </a:lnSpc>
            </a:pPr>
            <a:r>
              <a:rPr lang="en-GB" sz="1400">
                <a:latin typeface="Century Gothic" panose="020B0502020202020204" pitchFamily="34" charset="0"/>
                <a:sym typeface="Wingdings" panose="05000000000000000000" pitchFamily="2" charset="2"/>
              </a:rPr>
              <a:t>This means cooling water heat resulting from the combustion is also 80 kW, like mechanical power</a:t>
            </a:r>
          </a:p>
          <a:p>
            <a:pPr lvl="1">
              <a:lnSpc>
                <a:spcPct val="150000"/>
              </a:lnSpc>
            </a:pPr>
            <a:r>
              <a:rPr lang="en-GB" sz="1400">
                <a:latin typeface="Century Gothic" panose="020B0502020202020204" pitchFamily="34" charset="0"/>
                <a:sym typeface="Wingdings" panose="05000000000000000000" pitchFamily="2" charset="2"/>
              </a:rPr>
              <a:t>In case of a 4 cylinder engine: Heat load is 20 kW per cylinder</a:t>
            </a:r>
          </a:p>
          <a:p>
            <a:pPr lvl="1">
              <a:lnSpc>
                <a:spcPct val="150000"/>
              </a:lnSpc>
            </a:pPr>
            <a:r>
              <a:rPr lang="en-GB" sz="1400">
                <a:latin typeface="Century Gothic" panose="020B0502020202020204" pitchFamily="34" charset="0"/>
                <a:sym typeface="Wingdings" panose="05000000000000000000" pitchFamily="2" charset="2"/>
              </a:rPr>
              <a:t>Heat is transported from combustion to cooling water through cylinder head, piston and cylinder liner</a:t>
            </a:r>
          </a:p>
          <a:p>
            <a:pPr lvl="1">
              <a:lnSpc>
                <a:spcPct val="150000"/>
              </a:lnSpc>
            </a:pPr>
            <a:r>
              <a:rPr lang="en-GB" sz="1400">
                <a:latin typeface="Century Gothic" panose="020B0502020202020204" pitchFamily="34" charset="0"/>
                <a:sym typeface="Wingdings" panose="05000000000000000000" pitchFamily="2" charset="2"/>
              </a:rPr>
              <a:t>Assumption: 40% of the combustion heat is transferred through the liner, then the heat load for 1 cylinder liner is 8 kW</a:t>
            </a:r>
          </a:p>
          <a:p>
            <a:pPr lvl="1">
              <a:lnSpc>
                <a:spcPct val="150000"/>
              </a:lnSpc>
            </a:pPr>
            <a:r>
              <a:rPr lang="en-GB" sz="1400">
                <a:latin typeface="Century Gothic" panose="020B0502020202020204" pitchFamily="34" charset="0"/>
                <a:sym typeface="Wingdings" panose="05000000000000000000" pitchFamily="2" charset="2"/>
              </a:rPr>
              <a:t>This value is input for your simulation model (for each cylinder separately)</a:t>
            </a:r>
          </a:p>
          <a:p>
            <a:pPr marL="457200" lvl="1" indent="0">
              <a:lnSpc>
                <a:spcPct val="150000"/>
              </a:lnSpc>
              <a:buNone/>
            </a:pPr>
            <a:r>
              <a:rPr lang="en-GB" sz="1400">
                <a:latin typeface="Century Gothic" panose="020B0502020202020204" pitchFamily="34" charset="0"/>
                <a:sym typeface="Wingdings" panose="05000000000000000000" pitchFamily="2" charset="2"/>
              </a:rPr>
              <a:t>The resulting mass flow value is input for your simulation.</a:t>
            </a:r>
            <a:endParaRPr lang="en-GB" sz="1800">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5" name="Tijdelijke aanduiding voor voettekst 4"/>
          <p:cNvSpPr>
            <a:spLocks noGrp="1"/>
          </p:cNvSpPr>
          <p:nvPr>
            <p:ph type="ftr" sz="quarter" idx="11"/>
          </p:nvPr>
        </p:nvSpPr>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16</a:t>
            </a:fld>
            <a:endParaRPr lang="nl-NL" b="1"/>
          </a:p>
        </p:txBody>
      </p:sp>
      <p:sp>
        <p:nvSpPr>
          <p:cNvPr id="8" name="Tijdelijke aanduiding voor datum 3"/>
          <p:cNvSpPr>
            <a:spLocks noGrp="1"/>
          </p:cNvSpPr>
          <p:nvPr>
            <p:ph type="dt" sz="half" idx="10"/>
          </p:nvPr>
        </p:nvSpPr>
        <p:spPr>
          <a:xfrm>
            <a:off x="457200" y="6356350"/>
            <a:ext cx="2133600" cy="365125"/>
          </a:xfrm>
        </p:spPr>
        <p:txBody>
          <a:bodyPr/>
          <a:lstStyle/>
          <a:p>
            <a:r>
              <a:rPr lang="nl-NL" b="1"/>
              <a:t>2024-2025</a:t>
            </a:r>
          </a:p>
        </p:txBody>
      </p:sp>
    </p:spTree>
    <p:extLst>
      <p:ext uri="{BB962C8B-B14F-4D97-AF65-F5344CB8AC3E}">
        <p14:creationId xmlns:p14="http://schemas.microsoft.com/office/powerpoint/2010/main" val="3326002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325456"/>
          </a:xfrm>
        </p:spPr>
        <p:txBody>
          <a:bodyPr>
            <a:normAutofit/>
          </a:bodyPr>
          <a:lstStyle/>
          <a:p>
            <a:pPr algn="l"/>
            <a:r>
              <a:rPr lang="nl-NL" sz="4000" err="1">
                <a:solidFill>
                  <a:schemeClr val="accent1"/>
                </a:solidFill>
                <a:latin typeface="Century Gothic" panose="020B0502020202020204" pitchFamily="34" charset="0"/>
              </a:rPr>
              <a:t>Overview</a:t>
            </a:r>
            <a:r>
              <a:rPr lang="nl-NL" sz="4000">
                <a:solidFill>
                  <a:schemeClr val="accent1"/>
                </a:solidFill>
                <a:latin typeface="Century Gothic" panose="020B0502020202020204" pitchFamily="34" charset="0"/>
              </a:rPr>
              <a:t> </a:t>
            </a:r>
            <a:r>
              <a:rPr lang="nl-NL" sz="4000" err="1">
                <a:solidFill>
                  <a:schemeClr val="accent1"/>
                </a:solidFill>
                <a:latin typeface="Century Gothic" panose="020B0502020202020204" pitchFamily="34" charset="0"/>
              </a:rPr>
              <a:t>Assignment</a:t>
            </a:r>
            <a:br>
              <a:rPr lang="nl-NL" sz="4000">
                <a:solidFill>
                  <a:schemeClr val="accent1"/>
                </a:solidFill>
                <a:latin typeface="Century Gothic" panose="020B0502020202020204" pitchFamily="34" charset="0"/>
              </a:rPr>
            </a:br>
            <a:endParaRPr lang="nl-NL" sz="2400">
              <a:solidFill>
                <a:schemeClr val="accent1"/>
              </a:solidFill>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p:cNvSpPr>
            <a:spLocks noGrp="1"/>
          </p:cNvSpPr>
          <p:nvPr>
            <p:ph type="dt" sz="half" idx="10"/>
          </p:nvPr>
        </p:nvSpPr>
        <p:spPr/>
        <p:txBody>
          <a:bodyPr/>
          <a:lstStyle/>
          <a:p>
            <a:r>
              <a:rPr lang="nl-NL" b="1"/>
              <a:t>2024-2025</a:t>
            </a:r>
          </a:p>
        </p:txBody>
      </p:sp>
      <p:sp>
        <p:nvSpPr>
          <p:cNvPr id="5" name="Tijdelijke aanduiding voor voettekst 4"/>
          <p:cNvSpPr>
            <a:spLocks noGrp="1"/>
          </p:cNvSpPr>
          <p:nvPr>
            <p:ph type="ftr" sz="quarter" idx="11"/>
          </p:nvPr>
        </p:nvSpPr>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2</a:t>
            </a:fld>
            <a:endParaRPr lang="nl-NL" b="1"/>
          </a:p>
        </p:txBody>
      </p:sp>
      <p:graphicFrame>
        <p:nvGraphicFramePr>
          <p:cNvPr id="8" name="Table 7"/>
          <p:cNvGraphicFramePr>
            <a:graphicFrameLocks noGrp="1"/>
          </p:cNvGraphicFramePr>
          <p:nvPr>
            <p:extLst>
              <p:ext uri="{D42A27DB-BD31-4B8C-83A1-F6EECF244321}">
                <p14:modId xmlns:p14="http://schemas.microsoft.com/office/powerpoint/2010/main" val="3868778715"/>
              </p:ext>
            </p:extLst>
          </p:nvPr>
        </p:nvGraphicFramePr>
        <p:xfrm>
          <a:off x="498376" y="1659402"/>
          <a:ext cx="8147248" cy="3014762"/>
        </p:xfrm>
        <a:graphic>
          <a:graphicData uri="http://schemas.openxmlformats.org/drawingml/2006/table">
            <a:tbl>
              <a:tblPr firstRow="1" bandRow="1">
                <a:tableStyleId>{6E25E649-3F16-4E02-A733-19D2CDBF48F0}</a:tableStyleId>
              </a:tblPr>
              <a:tblGrid>
                <a:gridCol w="2505255">
                  <a:extLst>
                    <a:ext uri="{9D8B030D-6E8A-4147-A177-3AD203B41FA5}">
                      <a16:colId xmlns:a16="http://schemas.microsoft.com/office/drawing/2014/main" val="452527651"/>
                    </a:ext>
                  </a:extLst>
                </a:gridCol>
                <a:gridCol w="5641993">
                  <a:extLst>
                    <a:ext uri="{9D8B030D-6E8A-4147-A177-3AD203B41FA5}">
                      <a16:colId xmlns:a16="http://schemas.microsoft.com/office/drawing/2014/main" val="18260470"/>
                    </a:ext>
                  </a:extLst>
                </a:gridCol>
              </a:tblGrid>
              <a:tr h="0">
                <a:tc>
                  <a:txBody>
                    <a:bodyPr/>
                    <a:lstStyle/>
                    <a:p>
                      <a:r>
                        <a:rPr lang="en-GB" noProof="0"/>
                        <a:t>Aspects</a:t>
                      </a:r>
                    </a:p>
                  </a:txBody>
                  <a:tcPr anchor="ctr"/>
                </a:tc>
                <a:tc>
                  <a:txBody>
                    <a:bodyPr/>
                    <a:lstStyle/>
                    <a:p>
                      <a:r>
                        <a:rPr lang="en-GB" noProof="0"/>
                        <a:t>Comment</a:t>
                      </a:r>
                    </a:p>
                  </a:txBody>
                  <a:tcPr anchor="ctr"/>
                </a:tc>
                <a:extLst>
                  <a:ext uri="{0D108BD9-81ED-4DB2-BD59-A6C34878D82A}">
                    <a16:rowId xmlns:a16="http://schemas.microsoft.com/office/drawing/2014/main" val="3274181271"/>
                  </a:ext>
                </a:extLst>
              </a:tr>
              <a:tr h="370840">
                <a:tc>
                  <a:txBody>
                    <a:bodyPr/>
                    <a:lstStyle/>
                    <a:p>
                      <a:r>
                        <a:rPr lang="en-GB" sz="1600" noProof="0"/>
                        <a:t>Cylinder Block</a:t>
                      </a:r>
                      <a:r>
                        <a:rPr lang="en-GB" sz="1600" baseline="0" noProof="0"/>
                        <a:t> </a:t>
                      </a:r>
                      <a:r>
                        <a:rPr lang="en-GB" sz="1600" noProof="0"/>
                        <a:t>Functions</a:t>
                      </a:r>
                    </a:p>
                  </a:txBody>
                  <a:tcPr anchor="ctr"/>
                </a:tc>
                <a:tc>
                  <a:txBody>
                    <a:bodyPr/>
                    <a:lstStyle/>
                    <a:p>
                      <a:r>
                        <a:rPr lang="en-GB" sz="1400" noProof="0"/>
                        <a:t>Mention and illustrate at least 8 functions of your cylinder block, and mention at least 1 source </a:t>
                      </a:r>
                    </a:p>
                  </a:txBody>
                  <a:tcPr anchor="ctr"/>
                </a:tc>
                <a:extLst>
                  <a:ext uri="{0D108BD9-81ED-4DB2-BD59-A6C34878D82A}">
                    <a16:rowId xmlns:a16="http://schemas.microsoft.com/office/drawing/2014/main" val="3676416080"/>
                  </a:ext>
                </a:extLst>
              </a:tr>
              <a:tr h="370840">
                <a:tc>
                  <a:txBody>
                    <a:bodyPr/>
                    <a:lstStyle/>
                    <a:p>
                      <a:r>
                        <a:rPr lang="en-GB" sz="1600" noProof="0"/>
                        <a:t>Casting</a:t>
                      </a:r>
                      <a:r>
                        <a:rPr lang="en-GB" sz="1600" baseline="0" noProof="0"/>
                        <a:t> P</a:t>
                      </a:r>
                      <a:r>
                        <a:rPr lang="en-GB" sz="1600" noProof="0"/>
                        <a:t>rocess</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noProof="0"/>
                        <a:t>Find out which</a:t>
                      </a:r>
                      <a:r>
                        <a:rPr lang="en-GB" sz="1400" baseline="0" noProof="0"/>
                        <a:t> casting processes are possible and explain which process you think has been used your chosen cylinder block. Give at least 2 sources.</a:t>
                      </a:r>
                      <a:endParaRPr lang="en-GB" sz="1400" noProof="0"/>
                    </a:p>
                  </a:txBody>
                  <a:tcPr anchor="ctr"/>
                </a:tc>
                <a:extLst>
                  <a:ext uri="{0D108BD9-81ED-4DB2-BD59-A6C34878D82A}">
                    <a16:rowId xmlns:a16="http://schemas.microsoft.com/office/drawing/2014/main" val="986701400"/>
                  </a:ext>
                </a:extLst>
              </a:tr>
              <a:tr h="484922">
                <a:tc>
                  <a:txBody>
                    <a:bodyPr/>
                    <a:lstStyle/>
                    <a:p>
                      <a:r>
                        <a:rPr lang="en-GB" sz="1600" noProof="0"/>
                        <a:t>CAD Model Water Core</a:t>
                      </a:r>
                    </a:p>
                  </a:txBody>
                  <a:tcPr anchor="ctr"/>
                </a:tc>
                <a:tc>
                  <a:txBody>
                    <a:bodyPr/>
                    <a:lstStyle/>
                    <a:p>
                      <a:r>
                        <a:rPr lang="en-GB" sz="1400" noProof="0"/>
                        <a:t>Take care of a clear representation</a:t>
                      </a:r>
                      <a:r>
                        <a:rPr lang="en-GB" sz="1400" baseline="0" noProof="0"/>
                        <a:t> of the block (several views)</a:t>
                      </a:r>
                      <a:endParaRPr lang="en-GB" sz="1400" noProof="0"/>
                    </a:p>
                  </a:txBody>
                  <a:tcPr anchor="ctr"/>
                </a:tc>
                <a:extLst>
                  <a:ext uri="{0D108BD9-81ED-4DB2-BD59-A6C34878D82A}">
                    <a16:rowId xmlns:a16="http://schemas.microsoft.com/office/drawing/2014/main" val="3009979084"/>
                  </a:ext>
                </a:extLst>
              </a:tr>
              <a:tr h="123613">
                <a:tc rowSpan="3">
                  <a:txBody>
                    <a:bodyPr/>
                    <a:lstStyle/>
                    <a:p>
                      <a:r>
                        <a:rPr lang="en-GB" sz="1600" noProof="0"/>
                        <a:t>Cooling Research</a:t>
                      </a:r>
                    </a:p>
                  </a:txBody>
                  <a:tcPr anchor="ctr"/>
                </a:tc>
                <a:tc>
                  <a:txBody>
                    <a:bodyPr/>
                    <a:lstStyle/>
                    <a:p>
                      <a:r>
                        <a:rPr lang="en-GB" sz="1400" baseline="0" noProof="0"/>
                        <a:t>What is the cooling fluid lay-out?</a:t>
                      </a:r>
                      <a:endParaRPr lang="en-GB" sz="1400" noProof="0"/>
                    </a:p>
                  </a:txBody>
                  <a:tcPr anchor="ctr"/>
                </a:tc>
                <a:extLst>
                  <a:ext uri="{0D108BD9-81ED-4DB2-BD59-A6C34878D82A}">
                    <a16:rowId xmlns:a16="http://schemas.microsoft.com/office/drawing/2014/main" val="1427886434"/>
                  </a:ext>
                </a:extLst>
              </a:tr>
              <a:tr h="242147">
                <a:tc vMerge="1">
                  <a:txBody>
                    <a:bodyPr/>
                    <a:lstStyle/>
                    <a:p>
                      <a:endParaRPr lang="nl-NL"/>
                    </a:p>
                  </a:txBody>
                  <a:tcPr anchor="ctr"/>
                </a:tc>
                <a:tc>
                  <a:txBody>
                    <a:bodyPr/>
                    <a:lstStyle/>
                    <a:p>
                      <a:r>
                        <a:rPr lang="en-GB" sz="1400" noProof="0"/>
                        <a:t>Which cooling</a:t>
                      </a:r>
                      <a:r>
                        <a:rPr lang="en-GB" sz="1400" baseline="0" noProof="0"/>
                        <a:t> principle is being used?</a:t>
                      </a:r>
                      <a:endParaRPr lang="en-GB" sz="1400" noProof="0"/>
                    </a:p>
                  </a:txBody>
                  <a:tcPr anchor="ctr"/>
                </a:tc>
                <a:extLst>
                  <a:ext uri="{0D108BD9-81ED-4DB2-BD59-A6C34878D82A}">
                    <a16:rowId xmlns:a16="http://schemas.microsoft.com/office/drawing/2014/main" val="3297547448"/>
                  </a:ext>
                </a:extLst>
              </a:tr>
              <a:tr h="123613">
                <a:tc vMerge="1">
                  <a:txBody>
                    <a:bodyPr/>
                    <a:lstStyle/>
                    <a:p>
                      <a:endParaRPr lang="nl-NL"/>
                    </a:p>
                  </a:txBody>
                  <a:tcPr anchor="ctr"/>
                </a:tc>
                <a:tc>
                  <a:txBody>
                    <a:bodyPr/>
                    <a:lstStyle/>
                    <a:p>
                      <a:r>
                        <a:rPr lang="en-GB" sz="1400" noProof="0"/>
                        <a:t>Calculate mass flow and cooling</a:t>
                      </a:r>
                      <a:r>
                        <a:rPr lang="en-GB" sz="1400" baseline="0" noProof="0"/>
                        <a:t> pump power and explain your calculation (take care of the units)</a:t>
                      </a:r>
                      <a:endParaRPr lang="en-GB" sz="1400" noProof="0"/>
                    </a:p>
                  </a:txBody>
                  <a:tcPr anchor="ctr"/>
                </a:tc>
                <a:extLst>
                  <a:ext uri="{0D108BD9-81ED-4DB2-BD59-A6C34878D82A}">
                    <a16:rowId xmlns:a16="http://schemas.microsoft.com/office/drawing/2014/main" val="2169059270"/>
                  </a:ext>
                </a:extLst>
              </a:tr>
            </a:tbl>
          </a:graphicData>
        </a:graphic>
      </p:graphicFrame>
      <p:sp>
        <p:nvSpPr>
          <p:cNvPr id="9" name="TextBox 8"/>
          <p:cNvSpPr txBox="1"/>
          <p:nvPr/>
        </p:nvSpPr>
        <p:spPr>
          <a:xfrm>
            <a:off x="1043608" y="5301208"/>
            <a:ext cx="4464496" cy="461665"/>
          </a:xfrm>
          <a:prstGeom prst="rect">
            <a:avLst/>
          </a:prstGeom>
          <a:solidFill>
            <a:schemeClr val="accent6">
              <a:lumMod val="60000"/>
              <a:lumOff val="40000"/>
            </a:schemeClr>
          </a:solidFill>
          <a:ln>
            <a:solidFill>
              <a:schemeClr val="tx1"/>
            </a:solidFill>
          </a:ln>
        </p:spPr>
        <p:txBody>
          <a:bodyPr wrap="square" rtlCol="0">
            <a:spAutoFit/>
          </a:bodyPr>
          <a:lstStyle/>
          <a:p>
            <a:pPr algn="r"/>
            <a:r>
              <a:rPr lang="nl-NL" sz="1200" i="1" err="1"/>
              <a:t>Cylinder</a:t>
            </a:r>
            <a:r>
              <a:rPr lang="nl-NL" sz="1200" i="1"/>
              <a:t> Block (right) is </a:t>
            </a:r>
            <a:r>
              <a:rPr lang="nl-NL" sz="1200" i="1" err="1"/>
              <a:t>the</a:t>
            </a:r>
            <a:r>
              <a:rPr lang="nl-NL" sz="1200" i="1"/>
              <a:t> </a:t>
            </a:r>
            <a:r>
              <a:rPr lang="nl-NL" sz="1200" i="1" err="1"/>
              <a:t>one</a:t>
            </a:r>
            <a:r>
              <a:rPr lang="nl-NL" sz="1200" i="1"/>
              <a:t>-piece component </a:t>
            </a:r>
            <a:r>
              <a:rPr lang="nl-NL" sz="1200" i="1" err="1"/>
              <a:t>that</a:t>
            </a:r>
            <a:r>
              <a:rPr lang="nl-NL" sz="1200" i="1"/>
              <a:t> </a:t>
            </a:r>
            <a:r>
              <a:rPr lang="nl-NL" sz="1200" i="1" err="1"/>
              <a:t>houses</a:t>
            </a:r>
            <a:r>
              <a:rPr lang="nl-NL" sz="1200" i="1"/>
              <a:t> </a:t>
            </a:r>
            <a:r>
              <a:rPr lang="nl-NL" sz="1200" i="1" err="1"/>
              <a:t>for</a:t>
            </a:r>
            <a:r>
              <a:rPr lang="nl-NL" sz="1200" i="1"/>
              <a:t> </a:t>
            </a:r>
            <a:r>
              <a:rPr lang="nl-NL" sz="1200" i="1" err="1"/>
              <a:t>example</a:t>
            </a:r>
            <a:r>
              <a:rPr lang="nl-NL" sz="1200" i="1"/>
              <a:t> crankshaft and pistons. It is </a:t>
            </a:r>
            <a:r>
              <a:rPr lang="nl-NL" sz="1200" i="1" err="1"/>
              <a:t>not</a:t>
            </a:r>
            <a:r>
              <a:rPr lang="nl-NL" sz="1200" i="1"/>
              <a:t> </a:t>
            </a:r>
            <a:r>
              <a:rPr lang="nl-NL" sz="1200" i="1" err="1"/>
              <a:t>the</a:t>
            </a:r>
            <a:r>
              <a:rPr lang="nl-NL" sz="1200" i="1"/>
              <a:t> complete engine!</a:t>
            </a: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52120" y="4542360"/>
            <a:ext cx="2677897" cy="213526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03661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pPr algn="l"/>
            <a:r>
              <a:rPr lang="nl-NL" sz="4000" err="1">
                <a:solidFill>
                  <a:schemeClr val="accent1"/>
                </a:solidFill>
                <a:latin typeface="Century Gothic" panose="020B0502020202020204" pitchFamily="34" charset="0"/>
              </a:rPr>
              <a:t>Who</a:t>
            </a:r>
            <a:endParaRPr lang="nl-NL" sz="4000">
              <a:solidFill>
                <a:schemeClr val="accent1"/>
              </a:solidFill>
              <a:latin typeface="Century Gothic" panose="020B0502020202020204" pitchFamily="34" charset="0"/>
            </a:endParaRPr>
          </a:p>
        </p:txBody>
      </p:sp>
      <p:sp>
        <p:nvSpPr>
          <p:cNvPr id="3" name="Tijdelijke aanduiding voor inhoud 2"/>
          <p:cNvSpPr>
            <a:spLocks noGrp="1"/>
          </p:cNvSpPr>
          <p:nvPr>
            <p:ph idx="1"/>
          </p:nvPr>
        </p:nvSpPr>
        <p:spPr>
          <a:xfrm>
            <a:off x="457200" y="1556792"/>
            <a:ext cx="7859216" cy="432048"/>
          </a:xfrm>
          <a:solidFill>
            <a:schemeClr val="bg2">
              <a:lumMod val="75000"/>
            </a:schemeClr>
          </a:solidFill>
          <a:ln>
            <a:solidFill>
              <a:schemeClr val="tx1"/>
            </a:solidFill>
          </a:ln>
        </p:spPr>
        <p:txBody>
          <a:bodyPr>
            <a:normAutofit/>
          </a:bodyPr>
          <a:lstStyle/>
          <a:p>
            <a:pPr marL="0" indent="0">
              <a:lnSpc>
                <a:spcPct val="150000"/>
              </a:lnSpc>
              <a:buNone/>
            </a:pPr>
            <a:r>
              <a:rPr lang="nl-NL" sz="1200" err="1">
                <a:latin typeface="Century Gothic" panose="020B0502020202020204" pitchFamily="34" charset="0"/>
              </a:rPr>
              <a:t>Fill</a:t>
            </a:r>
            <a:r>
              <a:rPr lang="nl-NL" sz="1200">
                <a:latin typeface="Century Gothic" panose="020B0502020202020204" pitchFamily="34" charset="0"/>
              </a:rPr>
              <a:t> in </a:t>
            </a:r>
            <a:r>
              <a:rPr lang="nl-NL" sz="1200" err="1">
                <a:latin typeface="Century Gothic" panose="020B0502020202020204" pitchFamily="34" charset="0"/>
              </a:rPr>
              <a:t>your</a:t>
            </a:r>
            <a:r>
              <a:rPr lang="nl-NL" sz="1200">
                <a:latin typeface="Century Gothic" panose="020B0502020202020204" pitchFamily="34" charset="0"/>
              </a:rPr>
              <a:t> </a:t>
            </a:r>
            <a:r>
              <a:rPr lang="nl-NL" sz="1200" err="1">
                <a:latin typeface="Century Gothic" panose="020B0502020202020204" pitchFamily="34" charset="0"/>
              </a:rPr>
              <a:t>names</a:t>
            </a:r>
            <a:r>
              <a:rPr lang="nl-NL" sz="1200">
                <a:latin typeface="Century Gothic" panose="020B0502020202020204" pitchFamily="34" charset="0"/>
              </a:rPr>
              <a:t>.</a:t>
            </a:r>
            <a:endParaRPr lang="nl-NL" sz="1200" b="1" i="1">
              <a:solidFill>
                <a:srgbClr val="FF0000"/>
              </a:solidFill>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5" name="Tijdelijke aanduiding voor voettekst 4"/>
          <p:cNvSpPr>
            <a:spLocks noGrp="1"/>
          </p:cNvSpPr>
          <p:nvPr>
            <p:ph type="ftr" sz="quarter" idx="11"/>
          </p:nvPr>
        </p:nvSpPr>
        <p:spPr>
          <a:xfrm>
            <a:off x="3131840" y="6309320"/>
            <a:ext cx="2895600" cy="365125"/>
          </a:xfrm>
        </p:spPr>
        <p:txBody>
          <a:bodyPr/>
          <a:lstStyle/>
          <a:p>
            <a:r>
              <a:rPr lang="nl-NL" b="1"/>
              <a:t>AVE14 Preliminary Research</a:t>
            </a:r>
          </a:p>
        </p:txBody>
      </p:sp>
      <p:sp>
        <p:nvSpPr>
          <p:cNvPr id="4" name="Tijdelijke aanduiding voor datum 3"/>
          <p:cNvSpPr>
            <a:spLocks noGrp="1"/>
          </p:cNvSpPr>
          <p:nvPr>
            <p:ph type="dt" sz="half" idx="10"/>
          </p:nvPr>
        </p:nvSpPr>
        <p:spPr/>
        <p:txBody>
          <a:bodyPr/>
          <a:lstStyle/>
          <a:p>
            <a:r>
              <a:rPr lang="nl-NL"/>
              <a:t>2024-2025</a:t>
            </a:r>
          </a:p>
        </p:txBody>
      </p:sp>
      <p:sp>
        <p:nvSpPr>
          <p:cNvPr id="7" name="Tekstvak 6"/>
          <p:cNvSpPr txBox="1"/>
          <p:nvPr/>
        </p:nvSpPr>
        <p:spPr>
          <a:xfrm>
            <a:off x="457200" y="2631896"/>
            <a:ext cx="7329500" cy="646331"/>
          </a:xfrm>
          <a:prstGeom prst="rect">
            <a:avLst/>
          </a:prstGeom>
          <a:noFill/>
        </p:spPr>
        <p:txBody>
          <a:bodyPr wrap="square" rtlCol="0">
            <a:spAutoFit/>
          </a:bodyPr>
          <a:lstStyle/>
          <a:p>
            <a:r>
              <a:rPr lang="nl-NL" err="1"/>
              <a:t>Names</a:t>
            </a:r>
            <a:r>
              <a:rPr lang="nl-NL"/>
              <a:t>: Max Janissen en Rik Veerhoek</a:t>
            </a:r>
          </a:p>
          <a:p>
            <a:endParaRPr lang="nl-NL">
              <a:solidFill>
                <a:srgbClr val="FF0000"/>
              </a:solidFill>
            </a:endParaRPr>
          </a:p>
        </p:txBody>
      </p:sp>
      <p:sp>
        <p:nvSpPr>
          <p:cNvPr id="8" name="Slide Number Placeholder 7"/>
          <p:cNvSpPr>
            <a:spLocks noGrp="1"/>
          </p:cNvSpPr>
          <p:nvPr>
            <p:ph type="sldNum" sz="quarter" idx="12"/>
          </p:nvPr>
        </p:nvSpPr>
        <p:spPr/>
        <p:txBody>
          <a:bodyPr/>
          <a:lstStyle/>
          <a:p>
            <a:fld id="{C6149A4C-FF88-4BD5-9F00-E822CED6800F}" type="slidenum">
              <a:rPr lang="nl-NL" smtClean="0"/>
              <a:t>3</a:t>
            </a:fld>
            <a:endParaRPr lang="nl-NL"/>
          </a:p>
        </p:txBody>
      </p:sp>
    </p:spTree>
    <p:extLst>
      <p:ext uri="{BB962C8B-B14F-4D97-AF65-F5344CB8AC3E}">
        <p14:creationId xmlns:p14="http://schemas.microsoft.com/office/powerpoint/2010/main" val="928736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354162"/>
          </a:xfrm>
        </p:spPr>
        <p:txBody>
          <a:bodyPr>
            <a:normAutofit/>
          </a:bodyPr>
          <a:lstStyle/>
          <a:p>
            <a:pPr algn="l"/>
            <a:r>
              <a:rPr lang="nl-NL" sz="3600">
                <a:solidFill>
                  <a:schemeClr val="accent1"/>
                </a:solidFill>
                <a:latin typeface="Century Gothic" panose="020B0502020202020204" pitchFamily="34" charset="0"/>
              </a:rPr>
              <a:t>Engine </a:t>
            </a:r>
            <a:r>
              <a:rPr lang="nl-NL" sz="3600" err="1">
                <a:solidFill>
                  <a:schemeClr val="accent1"/>
                </a:solidFill>
                <a:latin typeface="Century Gothic" panose="020B0502020202020204" pitchFamily="34" charset="0"/>
              </a:rPr>
              <a:t>Specs</a:t>
            </a:r>
            <a:br>
              <a:rPr lang="nl-NL" sz="3600">
                <a:solidFill>
                  <a:schemeClr val="accent1"/>
                </a:solidFill>
                <a:latin typeface="Century Gothic" panose="020B0502020202020204" pitchFamily="34" charset="0"/>
              </a:rPr>
            </a:br>
            <a:endParaRPr lang="nl-NL" sz="2000">
              <a:solidFill>
                <a:schemeClr val="accent1"/>
              </a:solidFill>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p:cNvSpPr>
            <a:spLocks noGrp="1"/>
          </p:cNvSpPr>
          <p:nvPr>
            <p:ph type="dt" sz="half" idx="10"/>
          </p:nvPr>
        </p:nvSpPr>
        <p:spPr/>
        <p:txBody>
          <a:bodyPr/>
          <a:lstStyle/>
          <a:p>
            <a:r>
              <a:rPr lang="nl-NL" b="1"/>
              <a:t>2024-2025</a:t>
            </a:r>
          </a:p>
        </p:txBody>
      </p:sp>
      <p:sp>
        <p:nvSpPr>
          <p:cNvPr id="5" name="Tijdelijke aanduiding voor voettekst 4"/>
          <p:cNvSpPr>
            <a:spLocks noGrp="1"/>
          </p:cNvSpPr>
          <p:nvPr>
            <p:ph type="ftr" sz="quarter" idx="11"/>
          </p:nvPr>
        </p:nvSpPr>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4</a:t>
            </a:fld>
            <a:endParaRPr lang="nl-NL" b="1"/>
          </a:p>
        </p:txBody>
      </p:sp>
      <p:sp>
        <p:nvSpPr>
          <p:cNvPr id="8" name="Tekstvak 7"/>
          <p:cNvSpPr txBox="1"/>
          <p:nvPr/>
        </p:nvSpPr>
        <p:spPr>
          <a:xfrm>
            <a:off x="452197" y="1772816"/>
            <a:ext cx="8208913" cy="646331"/>
          </a:xfrm>
          <a:prstGeom prst="rect">
            <a:avLst/>
          </a:prstGeom>
          <a:solidFill>
            <a:schemeClr val="bg2">
              <a:lumMod val="75000"/>
            </a:schemeClr>
          </a:solidFill>
          <a:ln>
            <a:solidFill>
              <a:schemeClr val="tx1"/>
            </a:solidFill>
          </a:ln>
        </p:spPr>
        <p:txBody>
          <a:bodyPr wrap="square" rtlCol="0">
            <a:spAutoFit/>
          </a:bodyPr>
          <a:lstStyle/>
          <a:p>
            <a:pPr>
              <a:lnSpc>
                <a:spcPct val="150000"/>
              </a:lnSpc>
            </a:pPr>
            <a:r>
              <a:rPr lang="nl-NL" sz="1200" err="1">
                <a:latin typeface="Century Gothic" panose="020B0502020202020204" pitchFamily="34" charset="0"/>
              </a:rPr>
              <a:t>Add</a:t>
            </a:r>
            <a:r>
              <a:rPr lang="nl-NL" sz="1200">
                <a:latin typeface="Century Gothic" panose="020B0502020202020204" pitchFamily="34" charset="0"/>
              </a:rPr>
              <a:t> pictures of </a:t>
            </a:r>
            <a:r>
              <a:rPr lang="nl-NL" sz="1200" err="1">
                <a:latin typeface="Century Gothic" panose="020B0502020202020204" pitchFamily="34" charset="0"/>
              </a:rPr>
              <a:t>the</a:t>
            </a:r>
            <a:r>
              <a:rPr lang="nl-NL" sz="1200">
                <a:latin typeface="Century Gothic" panose="020B0502020202020204" pitchFamily="34" charset="0"/>
              </a:rPr>
              <a:t> engine </a:t>
            </a:r>
            <a:r>
              <a:rPr lang="nl-NL" sz="1200" err="1">
                <a:latin typeface="Century Gothic" panose="020B0502020202020204" pitchFamily="34" charset="0"/>
              </a:rPr>
              <a:t>you</a:t>
            </a:r>
            <a:r>
              <a:rPr lang="nl-NL" sz="1200">
                <a:latin typeface="Century Gothic" panose="020B0502020202020204" pitchFamily="34" charset="0"/>
              </a:rPr>
              <a:t> have </a:t>
            </a:r>
            <a:r>
              <a:rPr lang="nl-NL" sz="1200" err="1">
                <a:latin typeface="Century Gothic" panose="020B0502020202020204" pitchFamily="34" charset="0"/>
              </a:rPr>
              <a:t>chosen</a:t>
            </a:r>
            <a:r>
              <a:rPr lang="nl-NL" sz="1200">
                <a:latin typeface="Century Gothic" panose="020B0502020202020204" pitchFamily="34" charset="0"/>
              </a:rPr>
              <a:t> as well as </a:t>
            </a:r>
            <a:r>
              <a:rPr lang="nl-NL" sz="1200" err="1">
                <a:latin typeface="Century Gothic" panose="020B0502020202020204" pitchFamily="34" charset="0"/>
              </a:rPr>
              <a:t>the</a:t>
            </a:r>
            <a:r>
              <a:rPr lang="nl-NL" sz="1200">
                <a:latin typeface="Century Gothic" panose="020B0502020202020204" pitchFamily="34" charset="0"/>
              </a:rPr>
              <a:t> </a:t>
            </a:r>
            <a:r>
              <a:rPr lang="nl-NL" sz="1200" err="1">
                <a:latin typeface="Century Gothic" panose="020B0502020202020204" pitchFamily="34" charset="0"/>
              </a:rPr>
              <a:t>main</a:t>
            </a:r>
            <a:r>
              <a:rPr lang="nl-NL" sz="1200">
                <a:latin typeface="Century Gothic" panose="020B0502020202020204" pitchFamily="34" charset="0"/>
              </a:rPr>
              <a:t> </a:t>
            </a:r>
            <a:r>
              <a:rPr lang="nl-NL" sz="1200" err="1">
                <a:latin typeface="Century Gothic" panose="020B0502020202020204" pitchFamily="34" charset="0"/>
              </a:rPr>
              <a:t>specs</a:t>
            </a:r>
            <a:r>
              <a:rPr lang="nl-NL" sz="1200">
                <a:latin typeface="Century Gothic" panose="020B0502020202020204" pitchFamily="34" charset="0"/>
              </a:rPr>
              <a:t>. Is </a:t>
            </a:r>
            <a:r>
              <a:rPr lang="nl-NL" sz="1200" err="1">
                <a:latin typeface="Century Gothic" panose="020B0502020202020204" pitchFamily="34" charset="0"/>
              </a:rPr>
              <a:t>there</a:t>
            </a:r>
            <a:r>
              <a:rPr lang="nl-NL" sz="1200">
                <a:latin typeface="Century Gothic" panose="020B0502020202020204" pitchFamily="34" charset="0"/>
              </a:rPr>
              <a:t> a special </a:t>
            </a:r>
            <a:r>
              <a:rPr lang="nl-NL" sz="1200" err="1">
                <a:latin typeface="Century Gothic" panose="020B0502020202020204" pitchFamily="34" charset="0"/>
              </a:rPr>
              <a:t>reason</a:t>
            </a:r>
            <a:r>
              <a:rPr lang="nl-NL" sz="1200">
                <a:latin typeface="Century Gothic" panose="020B0502020202020204" pitchFamily="34" charset="0"/>
              </a:rPr>
              <a:t> </a:t>
            </a:r>
            <a:r>
              <a:rPr lang="nl-NL" sz="1200" err="1">
                <a:latin typeface="Century Gothic" panose="020B0502020202020204" pitchFamily="34" charset="0"/>
              </a:rPr>
              <a:t>for</a:t>
            </a:r>
            <a:r>
              <a:rPr lang="nl-NL" sz="1200">
                <a:latin typeface="Century Gothic" panose="020B0502020202020204" pitchFamily="34" charset="0"/>
              </a:rPr>
              <a:t> </a:t>
            </a:r>
            <a:r>
              <a:rPr lang="nl-NL" sz="1200" err="1">
                <a:latin typeface="Century Gothic" panose="020B0502020202020204" pitchFamily="34" charset="0"/>
              </a:rPr>
              <a:t>choosing</a:t>
            </a:r>
            <a:r>
              <a:rPr lang="nl-NL" sz="1200">
                <a:latin typeface="Century Gothic" panose="020B0502020202020204" pitchFamily="34" charset="0"/>
              </a:rPr>
              <a:t> </a:t>
            </a:r>
            <a:r>
              <a:rPr lang="nl-NL" sz="1200" err="1">
                <a:latin typeface="Century Gothic" panose="020B0502020202020204" pitchFamily="34" charset="0"/>
              </a:rPr>
              <a:t>this</a:t>
            </a:r>
            <a:r>
              <a:rPr lang="nl-NL" sz="1200">
                <a:latin typeface="Century Gothic" panose="020B0502020202020204" pitchFamily="34" charset="0"/>
              </a:rPr>
              <a:t> engine? </a:t>
            </a:r>
          </a:p>
        </p:txBody>
      </p:sp>
      <p:sp>
        <p:nvSpPr>
          <p:cNvPr id="3" name="TextBox 2"/>
          <p:cNvSpPr txBox="1"/>
          <p:nvPr/>
        </p:nvSpPr>
        <p:spPr>
          <a:xfrm>
            <a:off x="452197" y="5445224"/>
            <a:ext cx="8208913" cy="432048"/>
          </a:xfrm>
          <a:prstGeom prst="rect">
            <a:avLst/>
          </a:prstGeom>
          <a:solidFill>
            <a:schemeClr val="accent6">
              <a:lumMod val="60000"/>
              <a:lumOff val="40000"/>
            </a:schemeClr>
          </a:solidFill>
          <a:ln>
            <a:solidFill>
              <a:schemeClr val="tx1"/>
            </a:solidFill>
          </a:ln>
        </p:spPr>
        <p:txBody>
          <a:bodyPr wrap="square" rtlCol="0" anchor="ctr" anchorCtr="0">
            <a:noAutofit/>
          </a:bodyPr>
          <a:lstStyle/>
          <a:p>
            <a:pPr algn="ctr"/>
            <a:r>
              <a:rPr lang="nl-NL" sz="1200" err="1"/>
              <a:t>You</a:t>
            </a:r>
            <a:r>
              <a:rPr lang="nl-NL" sz="1200"/>
              <a:t> are </a:t>
            </a:r>
            <a:r>
              <a:rPr lang="nl-NL" sz="1200" err="1"/>
              <a:t>not</a:t>
            </a:r>
            <a:r>
              <a:rPr lang="nl-NL" sz="1200"/>
              <a:t> </a:t>
            </a:r>
            <a:r>
              <a:rPr lang="nl-NL" sz="1200" err="1"/>
              <a:t>supposed</a:t>
            </a:r>
            <a:r>
              <a:rPr lang="nl-NL" sz="1200"/>
              <a:t> </a:t>
            </a:r>
            <a:r>
              <a:rPr lang="nl-NL" sz="1200" err="1"/>
              <a:t>to</a:t>
            </a:r>
            <a:r>
              <a:rPr lang="nl-NL" sz="1200"/>
              <a:t> </a:t>
            </a:r>
            <a:r>
              <a:rPr lang="nl-NL" sz="1200" err="1"/>
              <a:t>use</a:t>
            </a:r>
            <a:r>
              <a:rPr lang="nl-NL" sz="1200"/>
              <a:t> engine </a:t>
            </a:r>
            <a:r>
              <a:rPr lang="nl-NL" sz="1200" err="1"/>
              <a:t>choice</a:t>
            </a:r>
            <a:r>
              <a:rPr lang="nl-NL" sz="1200"/>
              <a:t> and </a:t>
            </a:r>
            <a:r>
              <a:rPr lang="nl-NL" sz="1200" err="1"/>
              <a:t>results</a:t>
            </a:r>
            <a:r>
              <a:rPr lang="nl-NL" sz="1200"/>
              <a:t> </a:t>
            </a:r>
            <a:r>
              <a:rPr lang="nl-NL" sz="1200" err="1"/>
              <a:t>from</a:t>
            </a:r>
            <a:r>
              <a:rPr lang="nl-NL" sz="1200"/>
              <a:t> </a:t>
            </a:r>
            <a:r>
              <a:rPr lang="nl-NL" sz="1200" err="1"/>
              <a:t>previous</a:t>
            </a:r>
            <a:r>
              <a:rPr lang="nl-NL" sz="1200"/>
              <a:t> </a:t>
            </a:r>
            <a:r>
              <a:rPr lang="nl-NL" sz="1200" err="1"/>
              <a:t>years</a:t>
            </a:r>
            <a:r>
              <a:rPr lang="nl-NL" sz="1200"/>
              <a:t>, </a:t>
            </a:r>
            <a:r>
              <a:rPr lang="nl-NL" sz="1200" err="1"/>
              <a:t>this</a:t>
            </a:r>
            <a:r>
              <a:rPr lang="nl-NL" sz="1200"/>
              <a:t> </a:t>
            </a:r>
            <a:r>
              <a:rPr lang="nl-NL" sz="1200" err="1"/>
              <a:t>will</a:t>
            </a:r>
            <a:r>
              <a:rPr lang="nl-NL" sz="1200"/>
              <a:t> </a:t>
            </a:r>
            <a:r>
              <a:rPr lang="nl-NL" sz="1200" err="1"/>
              <a:t>be</a:t>
            </a:r>
            <a:r>
              <a:rPr lang="nl-NL" sz="1200"/>
              <a:t> </a:t>
            </a:r>
            <a:r>
              <a:rPr lang="nl-NL" sz="1200" err="1"/>
              <a:t>checked</a:t>
            </a:r>
            <a:r>
              <a:rPr lang="nl-NL" sz="1200"/>
              <a:t>! </a:t>
            </a:r>
          </a:p>
        </p:txBody>
      </p:sp>
      <p:pic>
        <p:nvPicPr>
          <p:cNvPr id="9" name="Afbeelding 8">
            <a:extLst>
              <a:ext uri="{FF2B5EF4-FFF2-40B4-BE49-F238E27FC236}">
                <a16:creationId xmlns:a16="http://schemas.microsoft.com/office/drawing/2014/main" id="{772FD61D-ED59-36F9-4E35-45F34A729949}"/>
              </a:ext>
            </a:extLst>
          </p:cNvPr>
          <p:cNvPicPr>
            <a:picLocks noChangeAspect="1"/>
          </p:cNvPicPr>
          <p:nvPr/>
        </p:nvPicPr>
        <p:blipFill>
          <a:blip r:embed="rId4"/>
          <a:stretch>
            <a:fillRect/>
          </a:stretch>
        </p:blipFill>
        <p:spPr>
          <a:xfrm>
            <a:off x="863875" y="2898225"/>
            <a:ext cx="3453849" cy="1941959"/>
          </a:xfrm>
          <a:prstGeom prst="rect">
            <a:avLst/>
          </a:prstGeom>
        </p:spPr>
      </p:pic>
      <p:pic>
        <p:nvPicPr>
          <p:cNvPr id="10" name="Afbeelding 9">
            <a:extLst>
              <a:ext uri="{FF2B5EF4-FFF2-40B4-BE49-F238E27FC236}">
                <a16:creationId xmlns:a16="http://schemas.microsoft.com/office/drawing/2014/main" id="{050571BE-781A-5CCB-08FF-5F4452B1D019}"/>
              </a:ext>
            </a:extLst>
          </p:cNvPr>
          <p:cNvPicPr>
            <a:picLocks noChangeAspect="1"/>
          </p:cNvPicPr>
          <p:nvPr/>
        </p:nvPicPr>
        <p:blipFill>
          <a:blip r:embed="rId5"/>
          <a:srcRect t="14539" b="13344"/>
          <a:stretch/>
        </p:blipFill>
        <p:spPr>
          <a:xfrm>
            <a:off x="4459996" y="2634398"/>
            <a:ext cx="3453849" cy="2490828"/>
          </a:xfrm>
          <a:prstGeom prst="rect">
            <a:avLst/>
          </a:prstGeom>
        </p:spPr>
      </p:pic>
    </p:spTree>
    <p:extLst>
      <p:ext uri="{BB962C8B-B14F-4D97-AF65-F5344CB8AC3E}">
        <p14:creationId xmlns:p14="http://schemas.microsoft.com/office/powerpoint/2010/main" val="2602105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620688"/>
            <a:ext cx="8229600" cy="936104"/>
          </a:xfrm>
        </p:spPr>
        <p:txBody>
          <a:bodyPr>
            <a:normAutofit/>
          </a:bodyPr>
          <a:lstStyle/>
          <a:p>
            <a:pPr algn="l"/>
            <a:r>
              <a:rPr lang="nl-NL" sz="4000" err="1">
                <a:solidFill>
                  <a:schemeClr val="accent1"/>
                </a:solidFill>
                <a:latin typeface="Century Gothic" panose="020B0502020202020204" pitchFamily="34" charset="0"/>
              </a:rPr>
              <a:t>Functions</a:t>
            </a:r>
            <a:r>
              <a:rPr lang="nl-NL" sz="4000">
                <a:solidFill>
                  <a:schemeClr val="accent1"/>
                </a:solidFill>
                <a:latin typeface="Century Gothic" panose="020B0502020202020204" pitchFamily="34" charset="0"/>
              </a:rPr>
              <a:t> &amp; Manufacturing</a:t>
            </a:r>
          </a:p>
        </p:txBody>
      </p:sp>
      <p:sp>
        <p:nvSpPr>
          <p:cNvPr id="3" name="Tijdelijke aanduiding voor inhoud 2"/>
          <p:cNvSpPr>
            <a:spLocks noGrp="1"/>
          </p:cNvSpPr>
          <p:nvPr>
            <p:ph idx="1"/>
          </p:nvPr>
        </p:nvSpPr>
        <p:spPr>
          <a:xfrm>
            <a:off x="575556" y="2132856"/>
            <a:ext cx="7992888" cy="3672408"/>
          </a:xfrm>
          <a:solidFill>
            <a:schemeClr val="accent2">
              <a:lumMod val="40000"/>
              <a:lumOff val="60000"/>
            </a:schemeClr>
          </a:solidFill>
          <a:ln>
            <a:solidFill>
              <a:schemeClr val="tx1"/>
            </a:solidFill>
          </a:ln>
        </p:spPr>
        <p:txBody>
          <a:bodyPr anchor="ctr" anchorCtr="0">
            <a:normAutofit/>
          </a:bodyPr>
          <a:lstStyle/>
          <a:p>
            <a:pPr marL="0" indent="0">
              <a:lnSpc>
                <a:spcPct val="130000"/>
              </a:lnSpc>
              <a:buNone/>
            </a:pPr>
            <a:r>
              <a:rPr lang="nl-NL" sz="1800">
                <a:latin typeface="Century Gothic" panose="020B0502020202020204" pitchFamily="34" charset="0"/>
              </a:rPr>
              <a:t>Look </a:t>
            </a:r>
            <a:r>
              <a:rPr lang="nl-NL" sz="1800" err="1">
                <a:latin typeface="Century Gothic" panose="020B0502020202020204" pitchFamily="34" charset="0"/>
              </a:rPr>
              <a:t>into</a:t>
            </a:r>
            <a:r>
              <a:rPr lang="nl-NL" sz="1800">
                <a:latin typeface="Century Gothic" panose="020B0502020202020204" pitchFamily="34" charset="0"/>
              </a:rPr>
              <a:t> </a:t>
            </a:r>
            <a:r>
              <a:rPr lang="nl-NL" sz="1800" err="1">
                <a:latin typeface="Century Gothic" panose="020B0502020202020204" pitchFamily="34" charset="0"/>
              </a:rPr>
              <a:t>the</a:t>
            </a:r>
            <a:r>
              <a:rPr lang="nl-NL" sz="1800">
                <a:latin typeface="Century Gothic" panose="020B0502020202020204" pitchFamily="34" charset="0"/>
              </a:rPr>
              <a:t> design of </a:t>
            </a:r>
            <a:r>
              <a:rPr lang="nl-NL" sz="1800" err="1">
                <a:latin typeface="Century Gothic" panose="020B0502020202020204" pitchFamily="34" charset="0"/>
              </a:rPr>
              <a:t>your</a:t>
            </a:r>
            <a:r>
              <a:rPr lang="nl-NL" sz="1800">
                <a:latin typeface="Century Gothic" panose="020B0502020202020204" pitchFamily="34" charset="0"/>
              </a:rPr>
              <a:t> </a:t>
            </a:r>
            <a:r>
              <a:rPr lang="nl-NL" sz="1800" err="1">
                <a:latin typeface="Century Gothic" panose="020B0502020202020204" pitchFamily="34" charset="0"/>
              </a:rPr>
              <a:t>cylinder</a:t>
            </a:r>
            <a:r>
              <a:rPr lang="nl-NL" sz="1800">
                <a:latin typeface="Century Gothic" panose="020B0502020202020204" pitchFamily="34" charset="0"/>
              </a:rPr>
              <a:t> block. </a:t>
            </a:r>
          </a:p>
          <a:p>
            <a:pPr marL="0" indent="0">
              <a:lnSpc>
                <a:spcPct val="130000"/>
              </a:lnSpc>
              <a:buNone/>
            </a:pPr>
            <a:endParaRPr lang="nl-NL" sz="1800" i="1">
              <a:latin typeface="Century Gothic" panose="020B0502020202020204" pitchFamily="34" charset="0"/>
            </a:endParaRPr>
          </a:p>
          <a:p>
            <a:pPr>
              <a:lnSpc>
                <a:spcPct val="130000"/>
              </a:lnSpc>
              <a:buFontTx/>
              <a:buChar char="-"/>
            </a:pPr>
            <a:r>
              <a:rPr lang="nl-NL" sz="1800" b="1" i="1" err="1">
                <a:latin typeface="Century Gothic" panose="020B0502020202020204" pitchFamily="34" charset="0"/>
              </a:rPr>
              <a:t>Functions</a:t>
            </a:r>
            <a:r>
              <a:rPr lang="nl-NL" sz="1800" i="1">
                <a:latin typeface="Century Gothic" panose="020B0502020202020204" pitchFamily="34" charset="0"/>
              </a:rPr>
              <a:t>: </a:t>
            </a:r>
            <a:r>
              <a:rPr lang="nl-NL" sz="1800" i="1" err="1">
                <a:latin typeface="Century Gothic" panose="020B0502020202020204" pitchFamily="34" charset="0"/>
              </a:rPr>
              <a:t>Each</a:t>
            </a:r>
            <a:r>
              <a:rPr lang="nl-NL" sz="1800" i="1">
                <a:latin typeface="Century Gothic" panose="020B0502020202020204" pitchFamily="34" charset="0"/>
              </a:rPr>
              <a:t> </a:t>
            </a:r>
            <a:r>
              <a:rPr lang="nl-NL" sz="1800" i="1" err="1">
                <a:latin typeface="Century Gothic" panose="020B0502020202020204" pitchFamily="34" charset="0"/>
              </a:rPr>
              <a:t>cylinder</a:t>
            </a:r>
            <a:r>
              <a:rPr lang="nl-NL" sz="1800" i="1">
                <a:latin typeface="Century Gothic" panose="020B0502020202020204" pitchFamily="34" charset="0"/>
              </a:rPr>
              <a:t> block feature has a </a:t>
            </a:r>
            <a:r>
              <a:rPr lang="nl-NL" sz="1800" i="1" err="1">
                <a:latin typeface="Century Gothic" panose="020B0502020202020204" pitchFamily="34" charset="0"/>
              </a:rPr>
              <a:t>reason</a:t>
            </a:r>
            <a:r>
              <a:rPr lang="nl-NL" sz="1800" i="1">
                <a:latin typeface="Century Gothic" panose="020B0502020202020204" pitchFamily="34" charset="0"/>
              </a:rPr>
              <a:t> and a </a:t>
            </a:r>
            <a:r>
              <a:rPr lang="nl-NL" sz="1800" i="1" err="1">
                <a:latin typeface="Century Gothic" panose="020B0502020202020204" pitchFamily="34" charset="0"/>
              </a:rPr>
              <a:t>function</a:t>
            </a:r>
            <a:r>
              <a:rPr lang="nl-NL" sz="1800" i="1">
                <a:latin typeface="Century Gothic" panose="020B0502020202020204" pitchFamily="34" charset="0"/>
              </a:rPr>
              <a:t>. </a:t>
            </a:r>
            <a:r>
              <a:rPr lang="nl-NL" sz="1800" i="1" err="1">
                <a:latin typeface="Century Gothic" panose="020B0502020202020204" pitchFamily="34" charset="0"/>
              </a:rPr>
              <a:t>Mention</a:t>
            </a:r>
            <a:r>
              <a:rPr lang="nl-NL" sz="1800" i="1">
                <a:latin typeface="Century Gothic" panose="020B0502020202020204" pitchFamily="34" charset="0"/>
              </a:rPr>
              <a:t> at </a:t>
            </a:r>
            <a:r>
              <a:rPr lang="nl-NL" sz="1800" i="1" err="1">
                <a:latin typeface="Century Gothic" panose="020B0502020202020204" pitchFamily="34" charset="0"/>
              </a:rPr>
              <a:t>least</a:t>
            </a:r>
            <a:r>
              <a:rPr lang="nl-NL" sz="1800" i="1">
                <a:latin typeface="Century Gothic" panose="020B0502020202020204" pitchFamily="34" charset="0"/>
              </a:rPr>
              <a:t> 8 </a:t>
            </a:r>
            <a:r>
              <a:rPr lang="nl-NL" sz="1800" i="1" err="1">
                <a:latin typeface="Century Gothic" panose="020B0502020202020204" pitchFamily="34" charset="0"/>
              </a:rPr>
              <a:t>functions</a:t>
            </a:r>
            <a:r>
              <a:rPr lang="nl-NL" sz="1800" i="1">
                <a:latin typeface="Century Gothic" panose="020B0502020202020204" pitchFamily="34" charset="0"/>
              </a:rPr>
              <a:t> </a:t>
            </a:r>
            <a:r>
              <a:rPr lang="nl-NL" sz="1800" i="1" err="1">
                <a:latin typeface="Century Gothic" panose="020B0502020202020204" pitchFamily="34" charset="0"/>
              </a:rPr>
              <a:t>for</a:t>
            </a:r>
            <a:r>
              <a:rPr lang="nl-NL" sz="1800" i="1">
                <a:latin typeface="Century Gothic" panose="020B0502020202020204" pitchFamily="34" charset="0"/>
              </a:rPr>
              <a:t> </a:t>
            </a:r>
            <a:r>
              <a:rPr lang="nl-NL" sz="1800" i="1" err="1">
                <a:latin typeface="Century Gothic" panose="020B0502020202020204" pitchFamily="34" charset="0"/>
              </a:rPr>
              <a:t>your</a:t>
            </a:r>
            <a:r>
              <a:rPr lang="nl-NL" sz="1800" i="1">
                <a:latin typeface="Century Gothic" panose="020B0502020202020204" pitchFamily="34" charset="0"/>
              </a:rPr>
              <a:t> </a:t>
            </a:r>
            <a:r>
              <a:rPr lang="nl-NL" sz="1800" i="1" err="1">
                <a:latin typeface="Century Gothic" panose="020B0502020202020204" pitchFamily="34" charset="0"/>
              </a:rPr>
              <a:t>own</a:t>
            </a:r>
            <a:r>
              <a:rPr lang="nl-NL" sz="1800" i="1">
                <a:latin typeface="Century Gothic" panose="020B0502020202020204" pitchFamily="34" charset="0"/>
              </a:rPr>
              <a:t> </a:t>
            </a:r>
            <a:r>
              <a:rPr lang="nl-NL" sz="1800" i="1" err="1">
                <a:latin typeface="Century Gothic" panose="020B0502020202020204" pitchFamily="34" charset="0"/>
              </a:rPr>
              <a:t>cylinder</a:t>
            </a:r>
            <a:r>
              <a:rPr lang="nl-NL" sz="1800" i="1">
                <a:latin typeface="Century Gothic" panose="020B0502020202020204" pitchFamily="34" charset="0"/>
              </a:rPr>
              <a:t> block, as well as at </a:t>
            </a:r>
            <a:r>
              <a:rPr lang="nl-NL" sz="1800" i="1" err="1">
                <a:latin typeface="Century Gothic" panose="020B0502020202020204" pitchFamily="34" charset="0"/>
              </a:rPr>
              <a:t>least</a:t>
            </a:r>
            <a:r>
              <a:rPr lang="nl-NL" sz="1800" i="1">
                <a:latin typeface="Century Gothic" panose="020B0502020202020204" pitchFamily="34" charset="0"/>
              </a:rPr>
              <a:t> </a:t>
            </a:r>
            <a:r>
              <a:rPr lang="nl-NL" sz="1800" i="1" err="1">
                <a:latin typeface="Century Gothic" panose="020B0502020202020204" pitchFamily="34" charset="0"/>
              </a:rPr>
              <a:t>one</a:t>
            </a:r>
            <a:r>
              <a:rPr lang="nl-NL" sz="1800" i="1">
                <a:latin typeface="Century Gothic" panose="020B0502020202020204" pitchFamily="34" charset="0"/>
              </a:rPr>
              <a:t> source.</a:t>
            </a:r>
          </a:p>
          <a:p>
            <a:pPr marL="0" indent="0">
              <a:lnSpc>
                <a:spcPct val="130000"/>
              </a:lnSpc>
              <a:buNone/>
            </a:pPr>
            <a:endParaRPr lang="nl-NL" sz="1800" i="1">
              <a:latin typeface="Century Gothic" panose="020B0502020202020204" pitchFamily="34" charset="0"/>
            </a:endParaRPr>
          </a:p>
          <a:p>
            <a:pPr>
              <a:lnSpc>
                <a:spcPct val="130000"/>
              </a:lnSpc>
              <a:buFontTx/>
              <a:buChar char="-"/>
            </a:pPr>
            <a:r>
              <a:rPr lang="nl-NL" sz="1800" b="1" i="1">
                <a:latin typeface="Century Gothic" panose="020B0502020202020204" pitchFamily="34" charset="0"/>
              </a:rPr>
              <a:t>Manufacturing</a:t>
            </a:r>
            <a:r>
              <a:rPr lang="nl-NL" sz="1800" i="1">
                <a:latin typeface="Century Gothic" panose="020B0502020202020204" pitchFamily="34" charset="0"/>
              </a:rPr>
              <a:t>: Research </a:t>
            </a:r>
            <a:r>
              <a:rPr lang="nl-NL" sz="1800" i="1" err="1">
                <a:latin typeface="Century Gothic" panose="020B0502020202020204" pitchFamily="34" charset="0"/>
              </a:rPr>
              <a:t>how</a:t>
            </a:r>
            <a:r>
              <a:rPr lang="nl-NL" sz="1800" i="1">
                <a:latin typeface="Century Gothic" panose="020B0502020202020204" pitchFamily="34" charset="0"/>
              </a:rPr>
              <a:t> </a:t>
            </a:r>
            <a:r>
              <a:rPr lang="nl-NL" sz="1800" i="1" err="1">
                <a:latin typeface="Century Gothic" panose="020B0502020202020204" pitchFamily="34" charset="0"/>
              </a:rPr>
              <a:t>cylinder</a:t>
            </a:r>
            <a:r>
              <a:rPr lang="nl-NL" sz="1800" i="1">
                <a:latin typeface="Century Gothic" panose="020B0502020202020204" pitchFamily="34" charset="0"/>
              </a:rPr>
              <a:t> </a:t>
            </a:r>
            <a:r>
              <a:rPr lang="nl-NL" sz="1800" i="1" err="1">
                <a:latin typeface="Century Gothic" panose="020B0502020202020204" pitchFamily="34" charset="0"/>
              </a:rPr>
              <a:t>blocks</a:t>
            </a:r>
            <a:r>
              <a:rPr lang="nl-NL" sz="1800" i="1">
                <a:latin typeface="Century Gothic" panose="020B0502020202020204" pitchFamily="34" charset="0"/>
              </a:rPr>
              <a:t> are </a:t>
            </a:r>
            <a:r>
              <a:rPr lang="nl-NL" sz="1800" i="1" err="1">
                <a:latin typeface="Century Gothic" panose="020B0502020202020204" pitchFamily="34" charset="0"/>
              </a:rPr>
              <a:t>being</a:t>
            </a:r>
            <a:r>
              <a:rPr lang="nl-NL" sz="1800" i="1">
                <a:latin typeface="Century Gothic" panose="020B0502020202020204" pitchFamily="34" charset="0"/>
              </a:rPr>
              <a:t> cast in </a:t>
            </a:r>
            <a:r>
              <a:rPr lang="nl-NL" sz="1800" i="1" err="1">
                <a:latin typeface="Century Gothic" panose="020B0502020202020204" pitchFamily="34" charset="0"/>
              </a:rPr>
              <a:t>general</a:t>
            </a:r>
            <a:r>
              <a:rPr lang="nl-NL" sz="1800" i="1">
                <a:latin typeface="Century Gothic" panose="020B0502020202020204" pitchFamily="34" charset="0"/>
              </a:rPr>
              <a:t> and </a:t>
            </a:r>
            <a:r>
              <a:rPr lang="nl-NL" sz="1800" i="1" err="1">
                <a:latin typeface="Century Gothic" panose="020B0502020202020204" pitchFamily="34" charset="0"/>
              </a:rPr>
              <a:t>how</a:t>
            </a:r>
            <a:r>
              <a:rPr lang="nl-NL" sz="1800" i="1">
                <a:latin typeface="Century Gothic" panose="020B0502020202020204" pitchFamily="34" charset="0"/>
              </a:rPr>
              <a:t> </a:t>
            </a:r>
            <a:r>
              <a:rPr lang="nl-NL" sz="1800" i="1" err="1">
                <a:latin typeface="Century Gothic" panose="020B0502020202020204" pitchFamily="34" charset="0"/>
              </a:rPr>
              <a:t>your</a:t>
            </a:r>
            <a:r>
              <a:rPr lang="nl-NL" sz="1800" i="1">
                <a:latin typeface="Century Gothic" panose="020B0502020202020204" pitchFamily="34" charset="0"/>
              </a:rPr>
              <a:t> </a:t>
            </a:r>
            <a:r>
              <a:rPr lang="nl-NL" sz="1800" i="1" err="1">
                <a:latin typeface="Century Gothic" panose="020B0502020202020204" pitchFamily="34" charset="0"/>
              </a:rPr>
              <a:t>cylinder</a:t>
            </a:r>
            <a:r>
              <a:rPr lang="nl-NL" sz="1800" i="1">
                <a:latin typeface="Century Gothic" panose="020B0502020202020204" pitchFamily="34" charset="0"/>
              </a:rPr>
              <a:t> block is cast in </a:t>
            </a:r>
            <a:r>
              <a:rPr lang="nl-NL" sz="1800" i="1" err="1">
                <a:latin typeface="Century Gothic" panose="020B0502020202020204" pitchFamily="34" charset="0"/>
              </a:rPr>
              <a:t>particular</a:t>
            </a:r>
            <a:r>
              <a:rPr lang="nl-NL" sz="1800" i="1">
                <a:latin typeface="Century Gothic" panose="020B0502020202020204" pitchFamily="34" charset="0"/>
              </a:rPr>
              <a:t>. </a:t>
            </a: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p:cNvSpPr>
            <a:spLocks noGrp="1"/>
          </p:cNvSpPr>
          <p:nvPr>
            <p:ph type="dt" sz="half" idx="10"/>
          </p:nvPr>
        </p:nvSpPr>
        <p:spPr/>
        <p:txBody>
          <a:bodyPr/>
          <a:lstStyle/>
          <a:p>
            <a:r>
              <a:rPr lang="nl-NL" b="1"/>
              <a:t>2024-2025</a:t>
            </a:r>
          </a:p>
        </p:txBody>
      </p:sp>
      <p:sp>
        <p:nvSpPr>
          <p:cNvPr id="5" name="Tijdelijke aanduiding voor voettekst 4"/>
          <p:cNvSpPr>
            <a:spLocks noGrp="1"/>
          </p:cNvSpPr>
          <p:nvPr>
            <p:ph type="ftr" sz="quarter" idx="11"/>
          </p:nvPr>
        </p:nvSpPr>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5</a:t>
            </a:fld>
            <a:endParaRPr lang="nl-NL" b="1"/>
          </a:p>
        </p:txBody>
      </p:sp>
    </p:spTree>
    <p:extLst>
      <p:ext uri="{BB962C8B-B14F-4D97-AF65-F5344CB8AC3E}">
        <p14:creationId xmlns:p14="http://schemas.microsoft.com/office/powerpoint/2010/main" val="2353025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336626"/>
          </a:xfrm>
        </p:spPr>
        <p:txBody>
          <a:bodyPr>
            <a:normAutofit/>
          </a:bodyPr>
          <a:lstStyle/>
          <a:p>
            <a:pPr algn="l"/>
            <a:r>
              <a:rPr lang="nl-NL" sz="4000" err="1">
                <a:solidFill>
                  <a:schemeClr val="accent1"/>
                </a:solidFill>
                <a:latin typeface="Century Gothic" panose="020B0502020202020204" pitchFamily="34" charset="0"/>
              </a:rPr>
              <a:t>Functions</a:t>
            </a:r>
            <a:endParaRPr lang="nl-NL" sz="4000">
              <a:solidFill>
                <a:schemeClr val="accent1"/>
              </a:solidFill>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p:cNvSpPr>
            <a:spLocks noGrp="1"/>
          </p:cNvSpPr>
          <p:nvPr>
            <p:ph type="dt" sz="half" idx="10"/>
          </p:nvPr>
        </p:nvSpPr>
        <p:spPr/>
        <p:txBody>
          <a:bodyPr/>
          <a:lstStyle/>
          <a:p>
            <a:r>
              <a:rPr lang="nl-NL" b="1"/>
              <a:t>2024-2025</a:t>
            </a:r>
          </a:p>
        </p:txBody>
      </p:sp>
      <p:sp>
        <p:nvSpPr>
          <p:cNvPr id="5" name="Tijdelijke aanduiding voor voettekst 4"/>
          <p:cNvSpPr>
            <a:spLocks noGrp="1"/>
          </p:cNvSpPr>
          <p:nvPr>
            <p:ph type="ftr" sz="quarter" idx="11"/>
          </p:nvPr>
        </p:nvSpPr>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6</a:t>
            </a:fld>
            <a:endParaRPr lang="nl-NL" b="1"/>
          </a:p>
        </p:txBody>
      </p:sp>
      <p:sp>
        <p:nvSpPr>
          <p:cNvPr id="8" name="Tekstvak 7"/>
          <p:cNvSpPr txBox="1"/>
          <p:nvPr/>
        </p:nvSpPr>
        <p:spPr>
          <a:xfrm>
            <a:off x="683567" y="1795930"/>
            <a:ext cx="7776865" cy="369332"/>
          </a:xfrm>
          <a:prstGeom prst="rect">
            <a:avLst/>
          </a:prstGeom>
          <a:solidFill>
            <a:schemeClr val="bg2">
              <a:lumMod val="75000"/>
            </a:schemeClr>
          </a:solidFill>
          <a:ln>
            <a:solidFill>
              <a:schemeClr val="tx1"/>
            </a:solidFill>
          </a:ln>
        </p:spPr>
        <p:txBody>
          <a:bodyPr wrap="square" rtlCol="0" anchor="ctr" anchorCtr="0">
            <a:spAutoFit/>
          </a:bodyPr>
          <a:lstStyle/>
          <a:p>
            <a:pPr algn="ctr">
              <a:lnSpc>
                <a:spcPct val="150000"/>
              </a:lnSpc>
            </a:pPr>
            <a:r>
              <a:rPr lang="nl-NL" sz="1200" err="1">
                <a:latin typeface="Century Gothic" panose="020B0502020202020204" pitchFamily="34" charset="0"/>
              </a:rPr>
              <a:t>Indicate</a:t>
            </a:r>
            <a:r>
              <a:rPr lang="nl-NL" sz="1200">
                <a:latin typeface="Century Gothic" panose="020B0502020202020204" pitchFamily="34" charset="0"/>
              </a:rPr>
              <a:t> at </a:t>
            </a:r>
            <a:r>
              <a:rPr lang="nl-NL" sz="1200" err="1">
                <a:latin typeface="Century Gothic" panose="020B0502020202020204" pitchFamily="34" charset="0"/>
              </a:rPr>
              <a:t>least</a:t>
            </a:r>
            <a:r>
              <a:rPr lang="nl-NL" sz="1200">
                <a:latin typeface="Century Gothic" panose="020B0502020202020204" pitchFamily="34" charset="0"/>
              </a:rPr>
              <a:t> 8 </a:t>
            </a:r>
            <a:r>
              <a:rPr lang="nl-NL" sz="1200" err="1">
                <a:latin typeface="Century Gothic" panose="020B0502020202020204" pitchFamily="34" charset="0"/>
              </a:rPr>
              <a:t>functions</a:t>
            </a:r>
            <a:r>
              <a:rPr lang="nl-NL" sz="1200">
                <a:latin typeface="Century Gothic" panose="020B0502020202020204" pitchFamily="34" charset="0"/>
              </a:rPr>
              <a:t> of </a:t>
            </a:r>
            <a:r>
              <a:rPr lang="nl-NL" sz="1200" err="1">
                <a:latin typeface="Century Gothic" panose="020B0502020202020204" pitchFamily="34" charset="0"/>
              </a:rPr>
              <a:t>your</a:t>
            </a:r>
            <a:r>
              <a:rPr lang="nl-NL" sz="1200">
                <a:latin typeface="Century Gothic" panose="020B0502020202020204" pitchFamily="34" charset="0"/>
              </a:rPr>
              <a:t> </a:t>
            </a:r>
            <a:r>
              <a:rPr lang="nl-NL" sz="1200" err="1">
                <a:latin typeface="Century Gothic" panose="020B0502020202020204" pitchFamily="34" charset="0"/>
              </a:rPr>
              <a:t>cylinder</a:t>
            </a:r>
            <a:r>
              <a:rPr lang="nl-NL" sz="1200">
                <a:latin typeface="Century Gothic" panose="020B0502020202020204" pitchFamily="34" charset="0"/>
              </a:rPr>
              <a:t> block, and </a:t>
            </a:r>
            <a:r>
              <a:rPr lang="nl-NL" sz="1200" err="1">
                <a:latin typeface="Century Gothic" panose="020B0502020202020204" pitchFamily="34" charset="0"/>
              </a:rPr>
              <a:t>provide</a:t>
            </a:r>
            <a:r>
              <a:rPr lang="nl-NL" sz="1200">
                <a:latin typeface="Century Gothic" panose="020B0502020202020204" pitchFamily="34" charset="0"/>
              </a:rPr>
              <a:t> at </a:t>
            </a:r>
            <a:r>
              <a:rPr lang="nl-NL" sz="1200" err="1">
                <a:latin typeface="Century Gothic" panose="020B0502020202020204" pitchFamily="34" charset="0"/>
              </a:rPr>
              <a:t>least</a:t>
            </a:r>
            <a:r>
              <a:rPr lang="nl-NL" sz="1200">
                <a:latin typeface="Century Gothic" panose="020B0502020202020204" pitchFamily="34" charset="0"/>
              </a:rPr>
              <a:t> </a:t>
            </a:r>
            <a:r>
              <a:rPr lang="nl-NL" sz="1200" err="1">
                <a:latin typeface="Century Gothic" panose="020B0502020202020204" pitchFamily="34" charset="0"/>
              </a:rPr>
              <a:t>one</a:t>
            </a:r>
            <a:r>
              <a:rPr lang="nl-NL" sz="1200">
                <a:latin typeface="Century Gothic" panose="020B0502020202020204" pitchFamily="34" charset="0"/>
              </a:rPr>
              <a:t> source.</a:t>
            </a:r>
          </a:p>
        </p:txBody>
      </p:sp>
      <p:sp>
        <p:nvSpPr>
          <p:cNvPr id="3" name="Tekstvak 2">
            <a:extLst>
              <a:ext uri="{FF2B5EF4-FFF2-40B4-BE49-F238E27FC236}">
                <a16:creationId xmlns:a16="http://schemas.microsoft.com/office/drawing/2014/main" id="{F5CC0CEA-8183-8829-879A-276BD6B7D6D4}"/>
              </a:ext>
            </a:extLst>
          </p:cNvPr>
          <p:cNvSpPr txBox="1"/>
          <p:nvPr/>
        </p:nvSpPr>
        <p:spPr>
          <a:xfrm>
            <a:off x="683567" y="2348880"/>
            <a:ext cx="7704857" cy="3416320"/>
          </a:xfrm>
          <a:prstGeom prst="rect">
            <a:avLst/>
          </a:prstGeom>
          <a:noFill/>
        </p:spPr>
        <p:txBody>
          <a:bodyPr wrap="square" rtlCol="0">
            <a:spAutoFit/>
          </a:bodyPr>
          <a:lstStyle/>
          <a:p>
            <a:r>
              <a:rPr lang="nl-NL"/>
              <a:t>Source: </a:t>
            </a:r>
            <a:r>
              <a:rPr lang="nl-NL">
                <a:hlinkClick r:id="rId4"/>
              </a:rPr>
              <a:t>https://www.youtube.com/watch?v=2IEiA6cbtCg</a:t>
            </a:r>
            <a:endParaRPr lang="nl-NL"/>
          </a:p>
          <a:p>
            <a:endParaRPr lang="nl-NL"/>
          </a:p>
          <a:p>
            <a:r>
              <a:rPr lang="nl-NL" err="1"/>
              <a:t>Functions</a:t>
            </a:r>
            <a:r>
              <a:rPr lang="nl-NL"/>
              <a:t>:</a:t>
            </a:r>
          </a:p>
          <a:p>
            <a:pPr marL="285750" indent="-285750">
              <a:buFont typeface="Arial" panose="020B0604020202020204" pitchFamily="34" charset="0"/>
              <a:buChar char="•"/>
            </a:pPr>
            <a:r>
              <a:rPr lang="nl-NL" err="1"/>
              <a:t>Combustion</a:t>
            </a:r>
            <a:endParaRPr lang="nl-NL"/>
          </a:p>
          <a:p>
            <a:pPr marL="285750" indent="-285750">
              <a:buFont typeface="Arial" panose="020B0604020202020204" pitchFamily="34" charset="0"/>
              <a:buChar char="•"/>
            </a:pPr>
            <a:r>
              <a:rPr lang="nl-NL" err="1"/>
              <a:t>Cooling</a:t>
            </a:r>
            <a:endParaRPr lang="nl-NL"/>
          </a:p>
          <a:p>
            <a:pPr marL="285750" indent="-285750">
              <a:buFont typeface="Arial" panose="020B0604020202020204" pitchFamily="34" charset="0"/>
              <a:buChar char="•"/>
            </a:pPr>
            <a:r>
              <a:rPr lang="nl-NL" err="1"/>
              <a:t>Lubrication</a:t>
            </a:r>
            <a:endParaRPr lang="nl-NL"/>
          </a:p>
          <a:p>
            <a:pPr marL="285750" indent="-285750">
              <a:buFont typeface="Arial" panose="020B0604020202020204" pitchFamily="34" charset="0"/>
              <a:buChar char="•"/>
            </a:pPr>
            <a:r>
              <a:rPr lang="nl-NL" err="1"/>
              <a:t>Conduct</a:t>
            </a:r>
            <a:endParaRPr lang="nl-NL"/>
          </a:p>
          <a:p>
            <a:pPr marL="285750" indent="-285750">
              <a:buFont typeface="Arial" panose="020B0604020202020204" pitchFamily="34" charset="0"/>
              <a:buChar char="•"/>
            </a:pPr>
            <a:r>
              <a:rPr lang="nl-NL"/>
              <a:t>Heat transfer</a:t>
            </a:r>
          </a:p>
          <a:p>
            <a:pPr marL="285750" indent="-285750">
              <a:buFont typeface="Arial" panose="020B0604020202020204" pitchFamily="34" charset="0"/>
              <a:buChar char="•"/>
            </a:pPr>
            <a:r>
              <a:rPr lang="nl-NL"/>
              <a:t>Power transmission</a:t>
            </a:r>
          </a:p>
          <a:p>
            <a:pPr marL="285750" indent="-285750">
              <a:buFont typeface="Arial" panose="020B0604020202020204" pitchFamily="34" charset="0"/>
              <a:buChar char="•"/>
            </a:pPr>
            <a:r>
              <a:rPr lang="nl-NL" err="1"/>
              <a:t>Housing</a:t>
            </a:r>
            <a:r>
              <a:rPr lang="nl-NL"/>
              <a:t> crankshaft</a:t>
            </a:r>
          </a:p>
          <a:p>
            <a:pPr marL="285750" indent="-285750">
              <a:buFont typeface="Arial" panose="020B0604020202020204" pitchFamily="34" charset="0"/>
              <a:buChar char="•"/>
            </a:pPr>
            <a:r>
              <a:rPr lang="nl-NL" err="1"/>
              <a:t>Supporting</a:t>
            </a:r>
            <a:r>
              <a:rPr lang="nl-NL"/>
              <a:t> </a:t>
            </a:r>
            <a:r>
              <a:rPr lang="nl-NL" err="1"/>
              <a:t>cylinders</a:t>
            </a:r>
            <a:endParaRPr lang="nl-NL"/>
          </a:p>
          <a:p>
            <a:pPr marL="285750" indent="-285750">
              <a:buFont typeface="Arial" panose="020B0604020202020204" pitchFamily="34" charset="0"/>
              <a:buChar char="•"/>
            </a:pPr>
            <a:endParaRPr lang="nl-NL"/>
          </a:p>
        </p:txBody>
      </p:sp>
    </p:spTree>
    <p:extLst>
      <p:ext uri="{BB962C8B-B14F-4D97-AF65-F5344CB8AC3E}">
        <p14:creationId xmlns:p14="http://schemas.microsoft.com/office/powerpoint/2010/main" val="382778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354162"/>
          </a:xfrm>
        </p:spPr>
        <p:txBody>
          <a:bodyPr>
            <a:normAutofit/>
          </a:bodyPr>
          <a:lstStyle/>
          <a:p>
            <a:pPr algn="l"/>
            <a:r>
              <a:rPr lang="nl-NL" sz="4000">
                <a:solidFill>
                  <a:schemeClr val="accent1"/>
                </a:solidFill>
                <a:latin typeface="Century Gothic" panose="020B0502020202020204" pitchFamily="34" charset="0"/>
              </a:rPr>
              <a:t>Casting </a:t>
            </a:r>
            <a:r>
              <a:rPr lang="nl-NL" sz="4000" err="1">
                <a:solidFill>
                  <a:schemeClr val="accent1"/>
                </a:solidFill>
                <a:latin typeface="Century Gothic" panose="020B0502020202020204" pitchFamily="34" charset="0"/>
              </a:rPr>
              <a:t>Process</a:t>
            </a:r>
            <a:endParaRPr lang="nl-NL" sz="4000">
              <a:solidFill>
                <a:schemeClr val="accent1"/>
              </a:solidFill>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p:cNvSpPr>
            <a:spLocks noGrp="1"/>
          </p:cNvSpPr>
          <p:nvPr>
            <p:ph type="dt" sz="half" idx="10"/>
          </p:nvPr>
        </p:nvSpPr>
        <p:spPr/>
        <p:txBody>
          <a:bodyPr/>
          <a:lstStyle/>
          <a:p>
            <a:r>
              <a:rPr lang="nl-NL" b="1"/>
              <a:t>2024-2025</a:t>
            </a:r>
          </a:p>
        </p:txBody>
      </p:sp>
      <p:sp>
        <p:nvSpPr>
          <p:cNvPr id="5" name="Tijdelijke aanduiding voor voettekst 4"/>
          <p:cNvSpPr>
            <a:spLocks noGrp="1"/>
          </p:cNvSpPr>
          <p:nvPr>
            <p:ph type="ftr" sz="quarter" idx="11"/>
          </p:nvPr>
        </p:nvSpPr>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7</a:t>
            </a:fld>
            <a:endParaRPr lang="nl-NL" b="1"/>
          </a:p>
        </p:txBody>
      </p:sp>
      <p:sp>
        <p:nvSpPr>
          <p:cNvPr id="8" name="Tekstvak 7"/>
          <p:cNvSpPr txBox="1"/>
          <p:nvPr/>
        </p:nvSpPr>
        <p:spPr>
          <a:xfrm>
            <a:off x="452197" y="1772816"/>
            <a:ext cx="8208913" cy="923330"/>
          </a:xfrm>
          <a:prstGeom prst="rect">
            <a:avLst/>
          </a:prstGeom>
          <a:solidFill>
            <a:schemeClr val="bg2">
              <a:lumMod val="75000"/>
            </a:schemeClr>
          </a:solidFill>
          <a:ln>
            <a:solidFill>
              <a:schemeClr val="tx1"/>
            </a:solidFill>
          </a:ln>
        </p:spPr>
        <p:txBody>
          <a:bodyPr wrap="square" rtlCol="0">
            <a:spAutoFit/>
          </a:bodyPr>
          <a:lstStyle/>
          <a:p>
            <a:pPr algn="ctr">
              <a:lnSpc>
                <a:spcPct val="150000"/>
              </a:lnSpc>
            </a:pPr>
            <a:r>
              <a:rPr lang="en-GB" sz="1200">
                <a:latin typeface="Century Gothic" panose="020B0502020202020204" pitchFamily="34" charset="0"/>
              </a:rPr>
              <a:t>Explain the casting process of a cylinder block: (1) Which casting processes exist in general, (2) which processes are used for cylinder blocks, en (3) which casting process do you think has been used for your cylinder block (and why)? Mention your sources.</a:t>
            </a:r>
          </a:p>
        </p:txBody>
      </p:sp>
      <p:sp>
        <p:nvSpPr>
          <p:cNvPr id="3" name="Tekstvak 2">
            <a:extLst>
              <a:ext uri="{FF2B5EF4-FFF2-40B4-BE49-F238E27FC236}">
                <a16:creationId xmlns:a16="http://schemas.microsoft.com/office/drawing/2014/main" id="{D100B29B-6893-B56C-E79F-6E0AD1616C50}"/>
              </a:ext>
            </a:extLst>
          </p:cNvPr>
          <p:cNvSpPr txBox="1"/>
          <p:nvPr/>
        </p:nvSpPr>
        <p:spPr>
          <a:xfrm>
            <a:off x="452197" y="2747912"/>
            <a:ext cx="3291711" cy="2585323"/>
          </a:xfrm>
          <a:prstGeom prst="rect">
            <a:avLst/>
          </a:prstGeom>
          <a:noFill/>
        </p:spPr>
        <p:txBody>
          <a:bodyPr wrap="square" rtlCol="0">
            <a:spAutoFit/>
          </a:bodyPr>
          <a:lstStyle/>
          <a:p>
            <a:r>
              <a:rPr lang="nl-NL" b="1"/>
              <a:t>Casting types:</a:t>
            </a:r>
          </a:p>
          <a:p>
            <a:pPr marL="342900" indent="-342900">
              <a:buFont typeface="+mj-lt"/>
              <a:buAutoNum type="arabicPeriod"/>
            </a:pPr>
            <a:r>
              <a:rPr lang="nl-NL"/>
              <a:t>Sand casting</a:t>
            </a:r>
          </a:p>
          <a:p>
            <a:pPr marL="342900" indent="-342900">
              <a:buFont typeface="+mj-lt"/>
              <a:buAutoNum type="arabicPeriod"/>
            </a:pPr>
            <a:r>
              <a:rPr lang="nl-NL"/>
              <a:t>Die casting</a:t>
            </a:r>
          </a:p>
          <a:p>
            <a:pPr marL="342900" indent="-342900">
              <a:buFont typeface="+mj-lt"/>
              <a:buAutoNum type="arabicPeriod"/>
            </a:pPr>
            <a:r>
              <a:rPr lang="nl-NL"/>
              <a:t>Investment casting</a:t>
            </a:r>
          </a:p>
          <a:p>
            <a:pPr marL="342900" indent="-342900">
              <a:buFont typeface="+mj-lt"/>
              <a:buAutoNum type="arabicPeriod"/>
            </a:pPr>
            <a:r>
              <a:rPr lang="nl-NL" err="1"/>
              <a:t>Gravity</a:t>
            </a:r>
            <a:r>
              <a:rPr lang="nl-NL"/>
              <a:t> Die casting</a:t>
            </a:r>
          </a:p>
          <a:p>
            <a:pPr marL="342900" indent="-342900">
              <a:buFont typeface="+mj-lt"/>
              <a:buAutoNum type="arabicPeriod"/>
            </a:pPr>
            <a:r>
              <a:rPr lang="nl-NL" err="1"/>
              <a:t>Continuous</a:t>
            </a:r>
            <a:r>
              <a:rPr lang="nl-NL"/>
              <a:t> Casting</a:t>
            </a:r>
          </a:p>
          <a:p>
            <a:pPr marL="342900" indent="-342900">
              <a:buFont typeface="+mj-lt"/>
              <a:buAutoNum type="arabicPeriod"/>
            </a:pPr>
            <a:r>
              <a:rPr lang="nl-NL"/>
              <a:t>Shell </a:t>
            </a:r>
            <a:r>
              <a:rPr lang="nl-NL" err="1"/>
              <a:t>molding</a:t>
            </a:r>
            <a:endParaRPr lang="nl-NL"/>
          </a:p>
          <a:p>
            <a:pPr marL="342900" indent="-342900">
              <a:buFont typeface="+mj-lt"/>
              <a:buAutoNum type="arabicPeriod"/>
            </a:pPr>
            <a:r>
              <a:rPr lang="nl-NL"/>
              <a:t>Lost-</a:t>
            </a:r>
            <a:r>
              <a:rPr lang="nl-NL" err="1"/>
              <a:t>foam</a:t>
            </a:r>
            <a:r>
              <a:rPr lang="nl-NL"/>
              <a:t> casting</a:t>
            </a:r>
          </a:p>
          <a:p>
            <a:endParaRPr lang="nl-NL"/>
          </a:p>
        </p:txBody>
      </p:sp>
      <p:sp>
        <p:nvSpPr>
          <p:cNvPr id="9" name="Tekstvak 8">
            <a:extLst>
              <a:ext uri="{FF2B5EF4-FFF2-40B4-BE49-F238E27FC236}">
                <a16:creationId xmlns:a16="http://schemas.microsoft.com/office/drawing/2014/main" id="{98F76657-F415-D758-D9B7-29D8F1EFF460}"/>
              </a:ext>
            </a:extLst>
          </p:cNvPr>
          <p:cNvSpPr txBox="1"/>
          <p:nvPr/>
        </p:nvSpPr>
        <p:spPr>
          <a:xfrm>
            <a:off x="2737334" y="2725910"/>
            <a:ext cx="3291711" cy="2308324"/>
          </a:xfrm>
          <a:prstGeom prst="rect">
            <a:avLst/>
          </a:prstGeom>
          <a:noFill/>
        </p:spPr>
        <p:txBody>
          <a:bodyPr wrap="square" rtlCol="0">
            <a:spAutoFit/>
          </a:bodyPr>
          <a:lstStyle/>
          <a:p>
            <a:endParaRPr lang="nl-NL"/>
          </a:p>
          <a:p>
            <a:pPr marL="342900" indent="-342900">
              <a:buFont typeface="+mj-lt"/>
              <a:buAutoNum type="arabicPeriod" startAt="7"/>
            </a:pPr>
            <a:r>
              <a:rPr lang="nl-NL"/>
              <a:t>High </a:t>
            </a:r>
            <a:r>
              <a:rPr lang="nl-NL" err="1"/>
              <a:t>pressure</a:t>
            </a:r>
            <a:r>
              <a:rPr lang="nl-NL"/>
              <a:t> die casting</a:t>
            </a:r>
          </a:p>
          <a:p>
            <a:pPr marL="342900" indent="-342900">
              <a:buFont typeface="+mj-lt"/>
              <a:buAutoNum type="arabicPeriod" startAt="7"/>
            </a:pPr>
            <a:r>
              <a:rPr lang="nl-NL" err="1"/>
              <a:t>Centrifugal</a:t>
            </a:r>
            <a:r>
              <a:rPr lang="nl-NL"/>
              <a:t> casting</a:t>
            </a:r>
          </a:p>
          <a:p>
            <a:pPr marL="342900" indent="-342900">
              <a:buFont typeface="+mj-lt"/>
              <a:buAutoNum type="arabicPeriod" startAt="7"/>
            </a:pPr>
            <a:r>
              <a:rPr lang="nl-NL"/>
              <a:t>Permanent </a:t>
            </a:r>
            <a:r>
              <a:rPr lang="nl-NL" err="1"/>
              <a:t>mold</a:t>
            </a:r>
            <a:r>
              <a:rPr lang="nl-NL"/>
              <a:t> casting</a:t>
            </a:r>
          </a:p>
          <a:p>
            <a:pPr marL="342900" indent="-342900">
              <a:buFont typeface="+mj-lt"/>
              <a:buAutoNum type="arabicPeriod" startAt="7"/>
            </a:pPr>
            <a:r>
              <a:rPr lang="nl-NL" err="1"/>
              <a:t>Vacuum</a:t>
            </a:r>
            <a:r>
              <a:rPr lang="nl-NL"/>
              <a:t> casting</a:t>
            </a:r>
          </a:p>
          <a:p>
            <a:pPr marL="342900" indent="-342900">
              <a:buFont typeface="+mj-lt"/>
              <a:buAutoNum type="arabicPeriod" startAt="7"/>
            </a:pPr>
            <a:r>
              <a:rPr lang="nl-NL"/>
              <a:t>Low-</a:t>
            </a:r>
            <a:r>
              <a:rPr lang="nl-NL" err="1"/>
              <a:t>pressure</a:t>
            </a:r>
            <a:r>
              <a:rPr lang="nl-NL"/>
              <a:t> casting</a:t>
            </a:r>
          </a:p>
          <a:p>
            <a:pPr marL="342900" indent="-342900">
              <a:buFont typeface="+mj-lt"/>
              <a:buAutoNum type="arabicPeriod" startAt="7"/>
            </a:pPr>
            <a:r>
              <a:rPr lang="nl-NL" err="1"/>
              <a:t>Squeze</a:t>
            </a:r>
            <a:r>
              <a:rPr lang="nl-NL"/>
              <a:t> casting</a:t>
            </a:r>
          </a:p>
          <a:p>
            <a:pPr marL="342900" indent="-342900">
              <a:buFont typeface="+mj-lt"/>
              <a:buAutoNum type="arabicPeriod" startAt="7"/>
            </a:pPr>
            <a:r>
              <a:rPr lang="nl-NL" err="1"/>
              <a:t>Plaster</a:t>
            </a:r>
            <a:r>
              <a:rPr lang="nl-NL"/>
              <a:t> casting</a:t>
            </a:r>
          </a:p>
        </p:txBody>
      </p:sp>
      <p:sp>
        <p:nvSpPr>
          <p:cNvPr id="10" name="Tekstvak 9">
            <a:extLst>
              <a:ext uri="{FF2B5EF4-FFF2-40B4-BE49-F238E27FC236}">
                <a16:creationId xmlns:a16="http://schemas.microsoft.com/office/drawing/2014/main" id="{52A01CB3-0C48-2170-DB53-74E821BBADD7}"/>
              </a:ext>
            </a:extLst>
          </p:cNvPr>
          <p:cNvSpPr txBox="1"/>
          <p:nvPr/>
        </p:nvSpPr>
        <p:spPr>
          <a:xfrm>
            <a:off x="5852289" y="2762225"/>
            <a:ext cx="3291711" cy="923330"/>
          </a:xfrm>
          <a:prstGeom prst="rect">
            <a:avLst/>
          </a:prstGeom>
          <a:noFill/>
        </p:spPr>
        <p:txBody>
          <a:bodyPr wrap="square" rtlCol="0">
            <a:spAutoFit/>
          </a:bodyPr>
          <a:lstStyle/>
          <a:p>
            <a:r>
              <a:rPr lang="nl-NL" b="1"/>
              <a:t>Casting </a:t>
            </a:r>
            <a:r>
              <a:rPr lang="nl-NL" b="1" err="1"/>
              <a:t>cylinder</a:t>
            </a:r>
            <a:r>
              <a:rPr lang="nl-NL" b="1"/>
              <a:t> </a:t>
            </a:r>
            <a:r>
              <a:rPr lang="nl-NL" b="1" err="1"/>
              <a:t>blocks</a:t>
            </a:r>
            <a:r>
              <a:rPr lang="nl-NL" b="1"/>
              <a:t>:</a:t>
            </a:r>
          </a:p>
          <a:p>
            <a:r>
              <a:rPr lang="nl-NL"/>
              <a:t>Sand casting</a:t>
            </a:r>
          </a:p>
          <a:p>
            <a:r>
              <a:rPr lang="nl-NL"/>
              <a:t>Die casting (aluminium)</a:t>
            </a:r>
          </a:p>
        </p:txBody>
      </p:sp>
      <p:sp>
        <p:nvSpPr>
          <p:cNvPr id="11" name="Tekstvak 10">
            <a:extLst>
              <a:ext uri="{FF2B5EF4-FFF2-40B4-BE49-F238E27FC236}">
                <a16:creationId xmlns:a16="http://schemas.microsoft.com/office/drawing/2014/main" id="{3ECD215A-3E35-41A5-8E70-CB4D36AB990E}"/>
              </a:ext>
            </a:extLst>
          </p:cNvPr>
          <p:cNvSpPr txBox="1"/>
          <p:nvPr/>
        </p:nvSpPr>
        <p:spPr>
          <a:xfrm>
            <a:off x="464590" y="5106114"/>
            <a:ext cx="7567283" cy="923330"/>
          </a:xfrm>
          <a:prstGeom prst="rect">
            <a:avLst/>
          </a:prstGeom>
          <a:noFill/>
        </p:spPr>
        <p:txBody>
          <a:bodyPr wrap="square" rtlCol="0">
            <a:spAutoFit/>
          </a:bodyPr>
          <a:lstStyle/>
          <a:p>
            <a:r>
              <a:rPr lang="nl-NL" b="1" err="1"/>
              <a:t>Used</a:t>
            </a:r>
            <a:r>
              <a:rPr lang="nl-NL" b="1"/>
              <a:t> casting </a:t>
            </a:r>
            <a:r>
              <a:rPr lang="nl-NL" b="1" err="1"/>
              <a:t>process</a:t>
            </a:r>
            <a:r>
              <a:rPr lang="nl-NL" b="1"/>
              <a:t> at </a:t>
            </a:r>
            <a:r>
              <a:rPr lang="nl-NL" b="1" err="1"/>
              <a:t>our</a:t>
            </a:r>
            <a:r>
              <a:rPr lang="nl-NL" b="1"/>
              <a:t> block:</a:t>
            </a:r>
          </a:p>
          <a:p>
            <a:r>
              <a:rPr lang="nl-NL"/>
              <a:t>For </a:t>
            </a:r>
            <a:r>
              <a:rPr lang="nl-NL" err="1"/>
              <a:t>our</a:t>
            </a:r>
            <a:r>
              <a:rPr lang="nl-NL"/>
              <a:t> block we </a:t>
            </a:r>
            <a:r>
              <a:rPr lang="nl-NL" err="1"/>
              <a:t>think</a:t>
            </a:r>
            <a:r>
              <a:rPr lang="nl-NL"/>
              <a:t> </a:t>
            </a:r>
            <a:r>
              <a:rPr lang="nl-NL" err="1"/>
              <a:t>it</a:t>
            </a:r>
            <a:r>
              <a:rPr lang="nl-NL"/>
              <a:t> is made via </a:t>
            </a:r>
            <a:r>
              <a:rPr lang="nl-NL" err="1"/>
              <a:t>sand</a:t>
            </a:r>
            <a:r>
              <a:rPr lang="nl-NL"/>
              <a:t> casting but as </a:t>
            </a:r>
            <a:r>
              <a:rPr lang="nl-NL" err="1"/>
              <a:t>it</a:t>
            </a:r>
            <a:r>
              <a:rPr lang="nl-NL"/>
              <a:t> is made out of aluminium </a:t>
            </a:r>
            <a:r>
              <a:rPr lang="nl-NL" err="1"/>
              <a:t>it</a:t>
            </a:r>
            <a:r>
              <a:rPr lang="nl-NL"/>
              <a:t> </a:t>
            </a:r>
            <a:r>
              <a:rPr lang="nl-NL" err="1"/>
              <a:t>could</a:t>
            </a:r>
            <a:r>
              <a:rPr lang="nl-NL"/>
              <a:t> </a:t>
            </a:r>
            <a:r>
              <a:rPr lang="nl-NL" err="1"/>
              <a:t>also</a:t>
            </a:r>
            <a:r>
              <a:rPr lang="nl-NL"/>
              <a:t> been </a:t>
            </a:r>
            <a:r>
              <a:rPr lang="nl-NL" err="1"/>
              <a:t>casted</a:t>
            </a:r>
            <a:r>
              <a:rPr lang="nl-NL"/>
              <a:t> via die casting. </a:t>
            </a:r>
          </a:p>
        </p:txBody>
      </p:sp>
    </p:spTree>
    <p:extLst>
      <p:ext uri="{BB962C8B-B14F-4D97-AF65-F5344CB8AC3E}">
        <p14:creationId xmlns:p14="http://schemas.microsoft.com/office/powerpoint/2010/main" val="3123522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518864" y="260648"/>
            <a:ext cx="8229600" cy="1282154"/>
          </a:xfrm>
        </p:spPr>
        <p:txBody>
          <a:bodyPr>
            <a:normAutofit/>
          </a:bodyPr>
          <a:lstStyle/>
          <a:p>
            <a:pPr algn="l"/>
            <a:r>
              <a:rPr lang="nl-NL" sz="4000">
                <a:solidFill>
                  <a:schemeClr val="accent1"/>
                </a:solidFill>
                <a:latin typeface="Century Gothic" panose="020B0502020202020204" pitchFamily="34" charset="0"/>
              </a:rPr>
              <a:t>CAD Model</a:t>
            </a:r>
          </a:p>
        </p:txBody>
      </p:sp>
      <p:sp>
        <p:nvSpPr>
          <p:cNvPr id="3" name="Tijdelijke aanduiding voor inhoud 2"/>
          <p:cNvSpPr>
            <a:spLocks noGrp="1"/>
          </p:cNvSpPr>
          <p:nvPr>
            <p:ph idx="1"/>
          </p:nvPr>
        </p:nvSpPr>
        <p:spPr>
          <a:xfrm>
            <a:off x="467544" y="1916832"/>
            <a:ext cx="7992888" cy="648072"/>
          </a:xfrm>
          <a:solidFill>
            <a:schemeClr val="bg2">
              <a:lumMod val="75000"/>
            </a:schemeClr>
          </a:solidFill>
          <a:ln>
            <a:solidFill>
              <a:schemeClr val="tx1"/>
            </a:solidFill>
          </a:ln>
        </p:spPr>
        <p:txBody>
          <a:bodyPr anchor="ctr" anchorCtr="0">
            <a:normAutofit/>
          </a:bodyPr>
          <a:lstStyle/>
          <a:p>
            <a:pPr marL="0" indent="0" algn="ctr">
              <a:lnSpc>
                <a:spcPct val="120000"/>
              </a:lnSpc>
              <a:buNone/>
            </a:pPr>
            <a:r>
              <a:rPr lang="en-GB" sz="1200" dirty="0">
                <a:latin typeface="Century Gothic" panose="020B0502020202020204" pitchFamily="34" charset="0"/>
              </a:rPr>
              <a:t>Create a CAD Model of the water jacket (internal volume) of your own cylinder block and show the model in different views.</a:t>
            </a:r>
            <a:endParaRPr lang="en-GB" sz="1200" i="1" dirty="0">
              <a:solidFill>
                <a:srgbClr val="FF0000"/>
              </a:solidFill>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5" name="Tijdelijke aanduiding voor voettekst 4"/>
          <p:cNvSpPr>
            <a:spLocks noGrp="1"/>
          </p:cNvSpPr>
          <p:nvPr>
            <p:ph type="ftr" sz="quarter" idx="11"/>
          </p:nvPr>
        </p:nvSpPr>
        <p:spPr>
          <a:xfrm>
            <a:off x="3131840" y="6309320"/>
            <a:ext cx="2895600" cy="365125"/>
          </a:xfrm>
        </p:spPr>
        <p:txBody>
          <a:bodyPr/>
          <a:lstStyle/>
          <a:p>
            <a:r>
              <a:rPr lang="nl-NL" b="1"/>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8</a:t>
            </a:fld>
            <a:endParaRPr lang="nl-NL" b="1"/>
          </a:p>
        </p:txBody>
      </p:sp>
      <p:sp>
        <p:nvSpPr>
          <p:cNvPr id="4" name="Tijdelijke aanduiding voor datum 3"/>
          <p:cNvSpPr>
            <a:spLocks noGrp="1"/>
          </p:cNvSpPr>
          <p:nvPr>
            <p:ph type="dt" sz="half" idx="10"/>
          </p:nvPr>
        </p:nvSpPr>
        <p:spPr/>
        <p:txBody>
          <a:bodyPr/>
          <a:lstStyle/>
          <a:p>
            <a:r>
              <a:rPr lang="nl-NL"/>
              <a:t>2024-2025</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68790" y="3501008"/>
            <a:ext cx="2587314" cy="2587314"/>
          </a:xfrm>
          <a:prstGeom prst="rect">
            <a:avLst/>
          </a:prstGeom>
        </p:spPr>
      </p:pic>
      <p:sp>
        <p:nvSpPr>
          <p:cNvPr id="8" name="TextBox 7"/>
          <p:cNvSpPr txBox="1"/>
          <p:nvPr/>
        </p:nvSpPr>
        <p:spPr>
          <a:xfrm>
            <a:off x="683568" y="5489698"/>
            <a:ext cx="6336703" cy="531590"/>
          </a:xfrm>
          <a:prstGeom prst="rect">
            <a:avLst/>
          </a:prstGeom>
          <a:solidFill>
            <a:schemeClr val="accent6">
              <a:lumMod val="60000"/>
              <a:lumOff val="40000"/>
            </a:schemeClr>
          </a:solidFill>
          <a:ln>
            <a:solidFill>
              <a:schemeClr val="tx1"/>
            </a:solidFill>
          </a:ln>
        </p:spPr>
        <p:txBody>
          <a:bodyPr wrap="square" rtlCol="0" anchor="ctr" anchorCtr="0">
            <a:noAutofit/>
          </a:bodyPr>
          <a:lstStyle/>
          <a:p>
            <a:pPr algn="r"/>
            <a:r>
              <a:rPr lang="en-GB" sz="1200"/>
              <a:t>The water jacket actually is the internal volume of the casting piece, between the outer wall and the cylinders. See the example at the right (water volume of both cylinder block and cylinder head).</a:t>
            </a:r>
          </a:p>
        </p:txBody>
      </p:sp>
      <p:pic>
        <p:nvPicPr>
          <p:cNvPr id="15" name="Picture 14">
            <a:extLst>
              <a:ext uri="{FF2B5EF4-FFF2-40B4-BE49-F238E27FC236}">
                <a16:creationId xmlns:a16="http://schemas.microsoft.com/office/drawing/2014/main" id="{108BAA4B-E9D8-14FE-8705-6AF951765283}"/>
              </a:ext>
            </a:extLst>
          </p:cNvPr>
          <p:cNvPicPr>
            <a:picLocks noChangeAspect="1"/>
          </p:cNvPicPr>
          <p:nvPr/>
        </p:nvPicPr>
        <p:blipFill>
          <a:blip r:embed="rId5"/>
          <a:stretch>
            <a:fillRect/>
          </a:stretch>
        </p:blipFill>
        <p:spPr>
          <a:xfrm>
            <a:off x="851528" y="2581988"/>
            <a:ext cx="4560624" cy="2909618"/>
          </a:xfrm>
          <a:prstGeom prst="rect">
            <a:avLst/>
          </a:prstGeom>
        </p:spPr>
      </p:pic>
    </p:spTree>
    <p:extLst>
      <p:ext uri="{BB962C8B-B14F-4D97-AF65-F5344CB8AC3E}">
        <p14:creationId xmlns:p14="http://schemas.microsoft.com/office/powerpoint/2010/main" val="2258989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70996E-86E9-814B-4F62-8D144430466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8F694EF-D933-9CAD-1650-543A1132438D}"/>
              </a:ext>
            </a:extLst>
          </p:cNvPr>
          <p:cNvSpPr>
            <a:spLocks noGrp="1"/>
          </p:cNvSpPr>
          <p:nvPr>
            <p:ph type="title"/>
          </p:nvPr>
        </p:nvSpPr>
        <p:spPr>
          <a:xfrm>
            <a:off x="518864" y="260648"/>
            <a:ext cx="8229600" cy="1282154"/>
          </a:xfrm>
        </p:spPr>
        <p:txBody>
          <a:bodyPr>
            <a:normAutofit/>
          </a:bodyPr>
          <a:lstStyle/>
          <a:p>
            <a:pPr algn="l"/>
            <a:r>
              <a:rPr lang="nl-NL" sz="4000">
                <a:solidFill>
                  <a:schemeClr val="accent1"/>
                </a:solidFill>
                <a:latin typeface="Century Gothic" panose="020B0502020202020204" pitchFamily="34" charset="0"/>
              </a:rPr>
              <a:t>CAD Model</a:t>
            </a:r>
          </a:p>
        </p:txBody>
      </p:sp>
      <p:sp>
        <p:nvSpPr>
          <p:cNvPr id="3" name="Tijdelijke aanduiding voor inhoud 2">
            <a:extLst>
              <a:ext uri="{FF2B5EF4-FFF2-40B4-BE49-F238E27FC236}">
                <a16:creationId xmlns:a16="http://schemas.microsoft.com/office/drawing/2014/main" id="{65B45E0A-9DA4-069D-EEAE-DD392373C816}"/>
              </a:ext>
            </a:extLst>
          </p:cNvPr>
          <p:cNvSpPr>
            <a:spLocks noGrp="1"/>
          </p:cNvSpPr>
          <p:nvPr>
            <p:ph idx="1"/>
          </p:nvPr>
        </p:nvSpPr>
        <p:spPr>
          <a:xfrm>
            <a:off x="467544" y="1916832"/>
            <a:ext cx="7992888" cy="648072"/>
          </a:xfrm>
          <a:solidFill>
            <a:schemeClr val="bg2">
              <a:lumMod val="75000"/>
            </a:schemeClr>
          </a:solidFill>
          <a:ln>
            <a:solidFill>
              <a:schemeClr val="tx1"/>
            </a:solidFill>
          </a:ln>
        </p:spPr>
        <p:txBody>
          <a:bodyPr anchor="ctr" anchorCtr="0">
            <a:normAutofit/>
          </a:bodyPr>
          <a:lstStyle/>
          <a:p>
            <a:pPr marL="0" indent="0" algn="ctr">
              <a:lnSpc>
                <a:spcPct val="120000"/>
              </a:lnSpc>
              <a:buNone/>
            </a:pPr>
            <a:r>
              <a:rPr lang="en-GB" sz="1200">
                <a:latin typeface="Century Gothic" panose="020B0502020202020204" pitchFamily="34" charset="0"/>
              </a:rPr>
              <a:t>Create a CAD Model of the water jacket (internal volume) of your own cylinder block and show the model in different views.</a:t>
            </a:r>
            <a:endParaRPr lang="en-GB" sz="1200" i="1">
              <a:solidFill>
                <a:srgbClr val="FF0000"/>
              </a:solidFill>
              <a:latin typeface="Century Gothic" panose="020B0502020202020204" pitchFamily="34" charset="0"/>
            </a:endParaRPr>
          </a:p>
        </p:txBody>
      </p:sp>
      <p:pic>
        <p:nvPicPr>
          <p:cNvPr id="6" name="Afbeelding 5">
            <a:extLst>
              <a:ext uri="{FF2B5EF4-FFF2-40B4-BE49-F238E27FC236}">
                <a16:creationId xmlns:a16="http://schemas.microsoft.com/office/drawing/2014/main" id="{92E52264-D42B-B944-11FE-86065C5C0E1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5" name="Tijdelijke aanduiding voor voettekst 4">
            <a:extLst>
              <a:ext uri="{FF2B5EF4-FFF2-40B4-BE49-F238E27FC236}">
                <a16:creationId xmlns:a16="http://schemas.microsoft.com/office/drawing/2014/main" id="{E149B753-964D-3ED9-6C2F-C15EF69EF382}"/>
              </a:ext>
            </a:extLst>
          </p:cNvPr>
          <p:cNvSpPr>
            <a:spLocks noGrp="1"/>
          </p:cNvSpPr>
          <p:nvPr>
            <p:ph type="ftr" sz="quarter" idx="11"/>
          </p:nvPr>
        </p:nvSpPr>
        <p:spPr>
          <a:xfrm>
            <a:off x="3131840" y="6309320"/>
            <a:ext cx="2895600" cy="365125"/>
          </a:xfrm>
        </p:spPr>
        <p:txBody>
          <a:bodyPr/>
          <a:lstStyle/>
          <a:p>
            <a:r>
              <a:rPr lang="nl-NL" b="1"/>
              <a:t>AVE14 Preliminary Research</a:t>
            </a:r>
          </a:p>
        </p:txBody>
      </p:sp>
      <p:sp>
        <p:nvSpPr>
          <p:cNvPr id="7" name="Tijdelijke aanduiding voor dianummer 6">
            <a:extLst>
              <a:ext uri="{FF2B5EF4-FFF2-40B4-BE49-F238E27FC236}">
                <a16:creationId xmlns:a16="http://schemas.microsoft.com/office/drawing/2014/main" id="{02F6276D-0605-639D-611D-D581AB79015E}"/>
              </a:ext>
            </a:extLst>
          </p:cNvPr>
          <p:cNvSpPr>
            <a:spLocks noGrp="1"/>
          </p:cNvSpPr>
          <p:nvPr>
            <p:ph type="sldNum" sz="quarter" idx="12"/>
          </p:nvPr>
        </p:nvSpPr>
        <p:spPr/>
        <p:txBody>
          <a:bodyPr/>
          <a:lstStyle/>
          <a:p>
            <a:fld id="{C6149A4C-FF88-4BD5-9F00-E822CED6800F}" type="slidenum">
              <a:rPr lang="nl-NL" b="1" smtClean="0"/>
              <a:t>9</a:t>
            </a:fld>
            <a:endParaRPr lang="nl-NL" b="1"/>
          </a:p>
        </p:txBody>
      </p:sp>
      <p:sp>
        <p:nvSpPr>
          <p:cNvPr id="4" name="Tijdelijke aanduiding voor datum 3">
            <a:extLst>
              <a:ext uri="{FF2B5EF4-FFF2-40B4-BE49-F238E27FC236}">
                <a16:creationId xmlns:a16="http://schemas.microsoft.com/office/drawing/2014/main" id="{59A615BD-84F0-363D-3AE3-AA67E6843188}"/>
              </a:ext>
            </a:extLst>
          </p:cNvPr>
          <p:cNvSpPr>
            <a:spLocks noGrp="1"/>
          </p:cNvSpPr>
          <p:nvPr>
            <p:ph type="dt" sz="half" idx="10"/>
          </p:nvPr>
        </p:nvSpPr>
        <p:spPr/>
        <p:txBody>
          <a:bodyPr/>
          <a:lstStyle/>
          <a:p>
            <a:r>
              <a:rPr lang="nl-NL"/>
              <a:t>2024-2025</a:t>
            </a:r>
          </a:p>
        </p:txBody>
      </p:sp>
      <p:pic>
        <p:nvPicPr>
          <p:cNvPr id="13" name="Picture 12">
            <a:extLst>
              <a:ext uri="{FF2B5EF4-FFF2-40B4-BE49-F238E27FC236}">
                <a16:creationId xmlns:a16="http://schemas.microsoft.com/office/drawing/2014/main" id="{8461F993-80DE-805B-2475-D424BB0720A1}"/>
              </a:ext>
            </a:extLst>
          </p:cNvPr>
          <p:cNvPicPr>
            <a:picLocks noChangeAspect="1"/>
          </p:cNvPicPr>
          <p:nvPr/>
        </p:nvPicPr>
        <p:blipFill>
          <a:blip r:embed="rId4"/>
          <a:stretch>
            <a:fillRect/>
          </a:stretch>
        </p:blipFill>
        <p:spPr>
          <a:xfrm>
            <a:off x="597721" y="2773424"/>
            <a:ext cx="6325796" cy="3197608"/>
          </a:xfrm>
          <a:prstGeom prst="rect">
            <a:avLst/>
          </a:prstGeom>
        </p:spPr>
      </p:pic>
    </p:spTree>
    <p:extLst>
      <p:ext uri="{BB962C8B-B14F-4D97-AF65-F5344CB8AC3E}">
        <p14:creationId xmlns:p14="http://schemas.microsoft.com/office/powerpoint/2010/main" val="4234681114"/>
      </p:ext>
    </p:extLst>
  </p:cSld>
  <p:clrMapOvr>
    <a:masterClrMapping/>
  </p:clrMapOvr>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B451E9897496B439A0B9E6771B541B2" ma:contentTypeVersion="11" ma:contentTypeDescription="Een nieuw document maken." ma:contentTypeScope="" ma:versionID="1e7a389bf08a5129e4625ad33716839f">
  <xsd:schema xmlns:xsd="http://www.w3.org/2001/XMLSchema" xmlns:xs="http://www.w3.org/2001/XMLSchema" xmlns:p="http://schemas.microsoft.com/office/2006/metadata/properties" xmlns:ns3="f52155a0-d7dd-460d-bd87-c1ee858a598c" targetNamespace="http://schemas.microsoft.com/office/2006/metadata/properties" ma:root="true" ma:fieldsID="858341347420c524b5927dbd2459f9d7" ns3:_="">
    <xsd:import namespace="f52155a0-d7dd-460d-bd87-c1ee858a598c"/>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DateTaken"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2155a0-d7dd-460d-bd87-c1ee858a59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Location" ma:index="12" nillable="true" ma:displayName="MediaServiceLocation" ma:descrip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18"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F54590A-63C5-4673-83C0-D4EA3716041C}">
  <ds:schemaRefs>
    <ds:schemaRef ds:uri="f52155a0-d7dd-460d-bd87-c1ee858a598c"/>
    <ds:schemaRef ds:uri="http://purl.org/dc/terms/"/>
    <ds:schemaRef ds:uri="http://schemas.microsoft.com/office/2006/metadata/properties"/>
    <ds:schemaRef ds:uri="http://purl.org/dc/dcmityp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4B7B9EF-FCA2-41A5-AF88-B699AD440842}">
  <ds:schemaRefs>
    <ds:schemaRef ds:uri="http://schemas.microsoft.com/sharepoint/v3/contenttype/forms"/>
  </ds:schemaRefs>
</ds:datastoreItem>
</file>

<file path=customXml/itemProps3.xml><?xml version="1.0" encoding="utf-8"?>
<ds:datastoreItem xmlns:ds="http://schemas.openxmlformats.org/officeDocument/2006/customXml" ds:itemID="{5FDE68B8-9525-4AFD-9E11-B77F3A2812DC}">
  <ds:schemaRefs>
    <ds:schemaRef ds:uri="f52155a0-d7dd-460d-bd87-c1ee858a598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10</TotalTime>
  <Words>1117</Words>
  <Application>Microsoft Office PowerPoint</Application>
  <PresentationFormat>On-screen Show (4:3)</PresentationFormat>
  <Paragraphs>180</Paragraphs>
  <Slides>16</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Century Gothic</vt:lpstr>
      <vt:lpstr>Kantoorthema</vt:lpstr>
      <vt:lpstr>PowerPoint Presentation</vt:lpstr>
      <vt:lpstr>Overview Assignment </vt:lpstr>
      <vt:lpstr>Who</vt:lpstr>
      <vt:lpstr>Engine Specs </vt:lpstr>
      <vt:lpstr>Functions &amp; Manufacturing</vt:lpstr>
      <vt:lpstr>Functions</vt:lpstr>
      <vt:lpstr>Casting Process</vt:lpstr>
      <vt:lpstr>CAD Model</vt:lpstr>
      <vt:lpstr>CAD Model</vt:lpstr>
      <vt:lpstr>CAD Model</vt:lpstr>
      <vt:lpstr>CAD Model</vt:lpstr>
      <vt:lpstr>Cooling Research  </vt:lpstr>
      <vt:lpstr>Cooling Research Cooling Flow</vt:lpstr>
      <vt:lpstr>Cooling Research Simulation Input</vt:lpstr>
      <vt:lpstr>Cooling Research Mass Flow estimation</vt:lpstr>
      <vt:lpstr>Cooling Research Heat Load estimation</vt:lpstr>
    </vt:vector>
  </TitlesOfParts>
  <Company>Fontys Hogescholen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Engineering</dc:title>
  <dc:creator>Dhaenens,Marcel M.E.M.</dc:creator>
  <cp:lastModifiedBy>Veerhoek,Rik F.C.</cp:lastModifiedBy>
  <cp:revision>4</cp:revision>
  <cp:lastPrinted>2017-05-22T08:44:01Z</cp:lastPrinted>
  <dcterms:created xsi:type="dcterms:W3CDTF">2016-07-06T07:58:58Z</dcterms:created>
  <dcterms:modified xsi:type="dcterms:W3CDTF">2024-12-10T16:18:29Z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0x0101003B451E9897496B439A0B9E6771B541B2</vt:lpwstr>
  </property>
</Properties>
</file>

<file path=docProps/thumbnail.jpeg>
</file>